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8"/>
  </p:notesMasterIdLst>
  <p:sldIdLst>
    <p:sldId id="377" r:id="rId2"/>
    <p:sldId id="379" r:id="rId3"/>
    <p:sldId id="257" r:id="rId4"/>
    <p:sldId id="262" r:id="rId5"/>
    <p:sldId id="258" r:id="rId6"/>
    <p:sldId id="261" r:id="rId7"/>
    <p:sldId id="266" r:id="rId8"/>
    <p:sldId id="380" r:id="rId9"/>
    <p:sldId id="273" r:id="rId10"/>
    <p:sldId id="383" r:id="rId11"/>
    <p:sldId id="272" r:id="rId12"/>
    <p:sldId id="378" r:id="rId13"/>
    <p:sldId id="280" r:id="rId14"/>
    <p:sldId id="281" r:id="rId15"/>
    <p:sldId id="282" r:id="rId16"/>
    <p:sldId id="286" r:id="rId17"/>
    <p:sldId id="285" r:id="rId18"/>
    <p:sldId id="288" r:id="rId19"/>
    <p:sldId id="289" r:id="rId20"/>
    <p:sldId id="292" r:id="rId21"/>
    <p:sldId id="291" r:id="rId22"/>
    <p:sldId id="382" r:id="rId23"/>
    <p:sldId id="302" r:id="rId24"/>
    <p:sldId id="303" r:id="rId25"/>
    <p:sldId id="300" r:id="rId26"/>
    <p:sldId id="369" r:id="rId27"/>
    <p:sldId id="298" r:id="rId28"/>
    <p:sldId id="299" r:id="rId29"/>
    <p:sldId id="305" r:id="rId30"/>
    <p:sldId id="306" r:id="rId31"/>
    <p:sldId id="307" r:id="rId32"/>
    <p:sldId id="309" r:id="rId33"/>
    <p:sldId id="311" r:id="rId34"/>
    <p:sldId id="312" r:id="rId35"/>
    <p:sldId id="304" r:id="rId36"/>
    <p:sldId id="313" r:id="rId37"/>
    <p:sldId id="314" r:id="rId38"/>
    <p:sldId id="316" r:id="rId39"/>
    <p:sldId id="315" r:id="rId40"/>
    <p:sldId id="319" r:id="rId41"/>
    <p:sldId id="318" r:id="rId42"/>
    <p:sldId id="320" r:id="rId43"/>
    <p:sldId id="322" r:id="rId44"/>
    <p:sldId id="323" r:id="rId45"/>
    <p:sldId id="376" r:id="rId46"/>
    <p:sldId id="325" r:id="rId47"/>
    <p:sldId id="326" r:id="rId48"/>
    <p:sldId id="327" r:id="rId49"/>
    <p:sldId id="330" r:id="rId50"/>
    <p:sldId id="329" r:id="rId51"/>
    <p:sldId id="331" r:id="rId52"/>
    <p:sldId id="332" r:id="rId53"/>
    <p:sldId id="333" r:id="rId54"/>
    <p:sldId id="336" r:id="rId55"/>
    <p:sldId id="334" r:id="rId56"/>
    <p:sldId id="337" r:id="rId57"/>
    <p:sldId id="338" r:id="rId58"/>
    <p:sldId id="335" r:id="rId59"/>
    <p:sldId id="339" r:id="rId60"/>
    <p:sldId id="340" r:id="rId61"/>
    <p:sldId id="341" r:id="rId62"/>
    <p:sldId id="352" r:id="rId63"/>
    <p:sldId id="355" r:id="rId64"/>
    <p:sldId id="353" r:id="rId65"/>
    <p:sldId id="354" r:id="rId66"/>
    <p:sldId id="375" r:id="rId6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4D54"/>
    <a:srgbClr val="C3C1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3"/>
    <p:restoredTop sz="94694"/>
  </p:normalViewPr>
  <p:slideViewPr>
    <p:cSldViewPr snapToGrid="0" snapToObjects="1">
      <p:cViewPr>
        <p:scale>
          <a:sx n="150" d="100"/>
          <a:sy n="150" d="100"/>
        </p:scale>
        <p:origin x="-272" y="-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9E284D-7E2A-354F-B24E-79633477BF5C}" type="datetimeFigureOut">
              <a:rPr lang="it-IT" smtClean="0"/>
              <a:t>20/06/23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B7B9D-A55D-0746-B341-9FA8A72538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738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B7B9D-A55D-0746-B341-9FA8A725383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96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B7B9D-A55D-0746-B341-9FA8A7253839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649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B7B9D-A55D-0746-B341-9FA8A7253839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084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B7B9D-A55D-0746-B341-9FA8A725383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843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B7B9D-A55D-0746-B341-9FA8A725383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501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B7B9D-A55D-0746-B341-9FA8A725383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188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B7B9D-A55D-0746-B341-9FA8A7253839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338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B7B9D-A55D-0746-B341-9FA8A7253839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606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B7B9D-A55D-0746-B341-9FA8A7253839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980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B7B9D-A55D-0746-B341-9FA8A7253839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423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B7B9D-A55D-0746-B341-9FA8A7253839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654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E2C29-AB18-4442-98B3-979CCB8B5C1E}" type="datetime1">
              <a:rPr lang="it-IT" smtClean="0"/>
              <a:t>20/06/23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980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E4ED-415E-7244-9211-ADF185B31C98}" type="datetime1">
              <a:rPr lang="it-IT" smtClean="0"/>
              <a:t>20/06/23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69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E7D56-2433-064E-99FC-17FC2D095E8E}" type="datetime1">
              <a:rPr lang="it-IT" smtClean="0"/>
              <a:t>20/06/23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79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DBE8F-7D27-3B49-9189-5D92D43A83D9}" type="datetime1">
              <a:rPr lang="it-IT" smtClean="0"/>
              <a:t>20/06/23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DB5635-5D37-A142-AD1A-914B5E002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1521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F258-994E-4742-B9DA-ECBFC88FD472}" type="datetime1">
              <a:rPr lang="it-IT" smtClean="0"/>
              <a:t>20/06/23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055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AC679-DB52-CD48-A343-C01EC42CEE9F}" type="datetime1">
              <a:rPr lang="it-IT" smtClean="0"/>
              <a:t>20/06/23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17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0C185-8D8C-FA47-8419-7DC24D76912D}" type="datetime1">
              <a:rPr lang="it-IT" smtClean="0"/>
              <a:t>20/06/23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70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9A1FC-E786-5448-9EDB-755646AAE8FB}" type="datetime1">
              <a:rPr lang="it-IT" smtClean="0"/>
              <a:t>20/06/23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64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FA1C8-9D57-484A-8E79-E7F249DB91A6}" type="datetime1">
              <a:rPr lang="it-IT" smtClean="0"/>
              <a:t>20/06/23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10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CEFF0E90-0968-5E4D-8803-52C476DD28B0}" type="datetime1">
              <a:rPr lang="it-IT" smtClean="0"/>
              <a:t>20/06/23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13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28E5-2F82-A74F-84A5-3058C8037A61}" type="datetime1">
              <a:rPr lang="it-IT" smtClean="0"/>
              <a:t>20/06/23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321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4899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0791078-46A9-4D4F-8348-2B29B9AE0C7F}" type="datetime1">
              <a:rPr lang="it-IT" smtClean="0"/>
              <a:t>20/06/23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813C01-5309-4B47-9410-A9F6740A4C8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559229" y="6519600"/>
            <a:ext cx="202827" cy="20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3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600" b="0" kern="1200" cap="none">
          <a:solidFill>
            <a:schemeClr val="tx1">
              <a:lumMod val="75000"/>
              <a:lumOff val="25000"/>
            </a:schemeClr>
          </a:solidFill>
          <a:latin typeface="Inconsolata" pitchFamily="49" charset="77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hmatthes/intro_programming" TargetMode="External"/><Relationship Id="rId2" Type="http://schemas.openxmlformats.org/officeDocument/2006/relationships/hyperlink" Target="https://github.com/covix/intro-to-python/tree/ws19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thon.org/" TargetMode="Externa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rosalind.info/problems/list-view/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tiff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FCB23-B199-4245-9DC8-987C2C7797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66" b="9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1661699"/>
            <a:ext cx="3703320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812471"/>
            <a:ext cx="3702134" cy="3383831"/>
          </a:xfrm>
          <a:prstGeom prst="rect">
            <a:avLst/>
          </a:prstGeom>
          <a:solidFill>
            <a:schemeClr val="bg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C4D04-8E87-2E4C-A35E-5F3E4F5AA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9065" y="1815140"/>
            <a:ext cx="3403426" cy="1107731"/>
          </a:xfrm>
          <a:noFill/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cap="none" dirty="0">
                <a:solidFill>
                  <a:schemeClr val="tx1"/>
                </a:solidFill>
              </a:rPr>
              <a:t>Intro To</a:t>
            </a:r>
            <a:br>
              <a:rPr lang="it-IT" cap="none" dirty="0">
                <a:solidFill>
                  <a:schemeClr val="tx1"/>
                </a:solidFill>
              </a:rPr>
            </a:br>
            <a:r>
              <a:rPr lang="it-IT" cap="none" dirty="0">
                <a:solidFill>
                  <a:schemeClr val="tx1"/>
                </a:solidFill>
              </a:rPr>
              <a:t>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59673B-FF80-4646-884B-AFCA935F3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9065" y="3093480"/>
            <a:ext cx="3403426" cy="125506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000" cap="none" dirty="0"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Luca Coviello</a:t>
            </a:r>
          </a:p>
          <a:p>
            <a:pPr>
              <a:lnSpc>
                <a:spcPct val="100000"/>
              </a:lnSpc>
            </a:pPr>
            <a:r>
              <a:rPr lang="en-GB" sz="2000" cap="none" dirty="0" err="1"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WebValley</a:t>
            </a:r>
            <a:r>
              <a:rPr lang="en-GB" sz="2000" cap="none" dirty="0"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06B9E-4F3C-D944-A952-D5F0B0AC0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ABA59C7-8BA0-9744-82AD-31A9AAE97147}"/>
              </a:ext>
            </a:extLst>
          </p:cNvPr>
          <p:cNvSpPr txBox="1">
            <a:spLocks/>
          </p:cNvSpPr>
          <p:nvPr/>
        </p:nvSpPr>
        <p:spPr>
          <a:xfrm>
            <a:off x="7889065" y="4429949"/>
            <a:ext cx="4060661" cy="8008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cap="none" dirty="0"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@lucoviello</a:t>
            </a:r>
          </a:p>
          <a:p>
            <a:pPr>
              <a:lnSpc>
                <a:spcPct val="100000"/>
              </a:lnSpc>
            </a:pPr>
            <a:r>
              <a:rPr lang="en-US" sz="1400" cap="none" dirty="0"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/in/luca-coviello</a:t>
            </a:r>
            <a:endParaRPr lang="it-IT" sz="1400" cap="none" dirty="0">
              <a:latin typeface="Inconsolata" pitchFamily="49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541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127A-45DB-0D4A-97E4-176151DF9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5006"/>
          </a:xfrm>
        </p:spPr>
        <p:txBody>
          <a:bodyPr>
            <a:noAutofit/>
          </a:bodyPr>
          <a:lstStyle/>
          <a:p>
            <a:r>
              <a:rPr lang="en-US" sz="3200" dirty="0">
                <a:ea typeface="Lato" panose="020F0502020204030203" pitchFamily="34" charset="0"/>
                <a:cs typeface="Lato" panose="020F0502020204030203" pitchFamily="34" charset="0"/>
              </a:rPr>
              <a:t>… and our first Python package</a:t>
            </a:r>
            <a:endParaRPr sz="3200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36A6A-46D1-7B48-8863-EF69E5F22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661815"/>
            <a:ext cx="11029615" cy="3634486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 the shell, type </a:t>
            </a:r>
            <a:r>
              <a:rPr lang="en-US" sz="28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pip3 install </a:t>
            </a:r>
            <a:r>
              <a:rPr lang="en-US" sz="2800" dirty="0" err="1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ipython</a:t>
            </a:r>
            <a:endParaRPr lang="en-US" sz="2800" dirty="0">
              <a:solidFill>
                <a:schemeClr val="accent1"/>
              </a:solidFill>
              <a:latin typeface="Inconsolata" pitchFamily="49" charset="77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sz="28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pip3</a:t>
            </a:r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is a Python package manager</a:t>
            </a:r>
          </a:p>
          <a:p>
            <a:r>
              <a:rPr lang="en-US" sz="2800" dirty="0" err="1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ipython</a:t>
            </a:r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is a better version of the usual Python shell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8B78A-0BBE-134A-968F-A6D57558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014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9479B-FCC2-1A49-BA8D-07B6B576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425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# environment(s)</a:t>
            </a:r>
            <a:endParaRPr sz="3200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D107B-51DD-1942-947C-AA224A024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76007"/>
            <a:ext cx="10854596" cy="363448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Python standard library is great, but it’s not enough</a:t>
            </a:r>
          </a:p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Python libraries can be easily installed with different package managers (</a:t>
            </a:r>
            <a:r>
              <a:rPr lang="en-US" sz="24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pip</a:t>
            </a:r>
            <a:r>
              <a:rPr lang="en-US" sz="24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24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conda</a:t>
            </a:r>
            <a:r>
              <a:rPr lang="en-US" sz="24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etc.)</a:t>
            </a:r>
          </a:p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projects are usually organized in different environments (with related packages &amp; versions)</a:t>
            </a:r>
          </a:p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let’s run </a:t>
            </a:r>
            <a:r>
              <a:rPr lang="en-US" sz="24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python -m </a:t>
            </a:r>
            <a:r>
              <a:rPr lang="en-US" sz="2400" dirty="0" err="1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venv</a:t>
            </a:r>
            <a:r>
              <a:rPr lang="en-US" sz="24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 /home/</a:t>
            </a:r>
            <a:r>
              <a:rPr lang="en-US" sz="2400" dirty="0" err="1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wvuser</a:t>
            </a:r>
            <a:r>
              <a:rPr lang="en-US" sz="24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/</a:t>
            </a:r>
            <a:r>
              <a:rPr lang="en-US" sz="2400" dirty="0" err="1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testenv</a:t>
            </a:r>
            <a:endParaRPr lang="en-US" sz="2400" dirty="0">
              <a:latin typeface="Inconsolata" pitchFamily="49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1BFC-0BC7-1F4F-BD13-6B6D3682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788D2D-5A1A-4B43-BDD8-D957ED3EFD97}"/>
              </a:ext>
            </a:extLst>
          </p:cNvPr>
          <p:cNvCxnSpPr>
            <a:cxnSpLocks/>
          </p:cNvCxnSpPr>
          <p:nvPr/>
        </p:nvCxnSpPr>
        <p:spPr>
          <a:xfrm flipV="1">
            <a:off x="1990846" y="4714186"/>
            <a:ext cx="520372" cy="607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C4328A-6A44-5648-8720-A61ADE65CDD5}"/>
              </a:ext>
            </a:extLst>
          </p:cNvPr>
          <p:cNvCxnSpPr>
            <a:cxnSpLocks/>
          </p:cNvCxnSpPr>
          <p:nvPr/>
        </p:nvCxnSpPr>
        <p:spPr>
          <a:xfrm flipV="1">
            <a:off x="3474509" y="4759747"/>
            <a:ext cx="139686" cy="524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F911C3-EFDE-CA43-9BE8-B826C80217DC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5967905" y="4671478"/>
            <a:ext cx="295049" cy="860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EDE58B-72FE-6845-8D3C-28BAB1CC245F}"/>
              </a:ext>
            </a:extLst>
          </p:cNvPr>
          <p:cNvSpPr txBox="1"/>
          <p:nvPr/>
        </p:nvSpPr>
        <p:spPr>
          <a:xfrm>
            <a:off x="1265010" y="5347668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python,</a:t>
            </a:r>
            <a:endParaRPr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DF574-E579-3F46-9943-5F4D8A775913}"/>
              </a:ext>
            </a:extLst>
          </p:cNvPr>
          <p:cNvSpPr txBox="1"/>
          <p:nvPr/>
        </p:nvSpPr>
        <p:spPr>
          <a:xfrm>
            <a:off x="2511218" y="5225509"/>
            <a:ext cx="2514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create a virtual environment</a:t>
            </a:r>
            <a:endParaRPr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7F04F8-94D9-5046-BD49-5FB0462E083F}"/>
              </a:ext>
            </a:extLst>
          </p:cNvPr>
          <p:cNvSpPr txBox="1"/>
          <p:nvPr/>
        </p:nvSpPr>
        <p:spPr>
          <a:xfrm>
            <a:off x="5553465" y="5532334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 this folder</a:t>
            </a:r>
            <a:endParaRPr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7D40C3D-FF4E-6F46-AD61-E90FCDA543B0}"/>
              </a:ext>
            </a:extLst>
          </p:cNvPr>
          <p:cNvSpPr txBox="1">
            <a:spLocks/>
          </p:cNvSpPr>
          <p:nvPr/>
        </p:nvSpPr>
        <p:spPr>
          <a:xfrm>
            <a:off x="581190" y="5888039"/>
            <a:ext cx="8259229" cy="719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and now, </a:t>
            </a:r>
            <a:r>
              <a:rPr lang="en-US" sz="24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activate</a:t>
            </a:r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it!</a:t>
            </a:r>
          </a:p>
        </p:txBody>
      </p:sp>
    </p:spTree>
    <p:extLst>
      <p:ext uri="{BB962C8B-B14F-4D97-AF65-F5344CB8AC3E}">
        <p14:creationId xmlns:p14="http://schemas.microsoft.com/office/powerpoint/2010/main" val="2853275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0C9E0-A19F-C74C-B057-D1DC0797B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time to become pythonist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A9AF9-8AAA-2E42-B87B-73F8FD6EE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cap="none" dirty="0"/>
              <a:t>let’s meet variables, types, and the Zen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4901E-3ABE-7C4E-9711-9423336CE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013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AACDE-88B2-D542-AFFB-CDCA6CA2B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8004"/>
          </a:xfrm>
        </p:spPr>
        <p:txBody>
          <a:bodyPr/>
          <a:lstStyle/>
          <a:p>
            <a:r>
              <a:rPr lang="en-US" dirty="0">
                <a:ea typeface="Lato" panose="020F0502020204030203" pitchFamily="34" charset="0"/>
                <a:cs typeface="Lato" panose="020F0502020204030203" pitchFamily="34" charset="0"/>
              </a:rPr>
              <a:t>variables</a:t>
            </a:r>
            <a:endParaRPr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1B17B-A92A-0444-806B-2812E9CB7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EE13AE-0495-4C4E-9E3D-3EDD742B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58" y="3165219"/>
            <a:ext cx="4737100" cy="255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1AA979-2AAB-7749-8598-B60B2316A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58" y="1426712"/>
            <a:ext cx="3644900" cy="15748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AA1032D-7AD7-A645-AD2F-3AE04F0AD769}"/>
              </a:ext>
            </a:extLst>
          </p:cNvPr>
          <p:cNvSpPr/>
          <p:nvPr/>
        </p:nvSpPr>
        <p:spPr>
          <a:xfrm>
            <a:off x="5752342" y="952901"/>
            <a:ext cx="6096000" cy="4765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naming rules</a:t>
            </a:r>
          </a:p>
          <a:p>
            <a:pPr marL="30600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variables can only contain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letters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numbers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and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underscores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</a:p>
          <a:p>
            <a:pPr marL="763200" lvl="1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names can start with letters or underscores, but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with numbers.</a:t>
            </a:r>
          </a:p>
          <a:p>
            <a:pPr marL="30600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spaces are not allowed in variable names, use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underscores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!</a:t>
            </a:r>
          </a:p>
          <a:p>
            <a:pPr marL="30600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cannot use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Python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keywords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 as names</a:t>
            </a:r>
          </a:p>
          <a:p>
            <a:pPr marL="763200" lvl="1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but you can overwrite </a:t>
            </a:r>
            <a:r>
              <a:rPr lang="en-GB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function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or </a:t>
            </a:r>
            <a:r>
              <a:rPr lang="en-GB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class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names!</a:t>
            </a:r>
          </a:p>
          <a:p>
            <a:pPr marL="30600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variable names should be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descriptive</a:t>
            </a:r>
          </a:p>
        </p:txBody>
      </p:sp>
    </p:spTree>
    <p:extLst>
      <p:ext uri="{BB962C8B-B14F-4D97-AF65-F5344CB8AC3E}">
        <p14:creationId xmlns:p14="http://schemas.microsoft.com/office/powerpoint/2010/main" val="3571583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842DCCB-EC10-9F41-8569-22DD0A275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22"/>
          <a:stretch/>
        </p:blipFill>
        <p:spPr>
          <a:xfrm>
            <a:off x="3690003" y="3632675"/>
            <a:ext cx="4406900" cy="1901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CAACDE-88B2-D542-AFFB-CDCA6CA2B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8004"/>
          </a:xfrm>
        </p:spPr>
        <p:txBody>
          <a:bodyPr/>
          <a:lstStyle/>
          <a:p>
            <a:r>
              <a:rPr lang="en-US" dirty="0">
                <a:ea typeface="Lato" panose="020F0502020204030203" pitchFamily="34" charset="0"/>
                <a:cs typeface="Lato" panose="020F0502020204030203" pitchFamily="34" charset="0"/>
              </a:rPr>
              <a:t>strings</a:t>
            </a:r>
            <a:endParaRPr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1B17B-A92A-0444-806B-2812E9CB7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6D1C95-990B-C44D-AD50-569AFD16A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67" y="2389009"/>
            <a:ext cx="8966200" cy="825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79DEA0-F367-F245-81FC-C9A78A57B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2" y="1481223"/>
            <a:ext cx="4876800" cy="927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C0C091-92BE-C94E-9CB4-5C7C86E6AE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108"/>
          <a:stretch/>
        </p:blipFill>
        <p:spPr>
          <a:xfrm>
            <a:off x="115500" y="3769216"/>
            <a:ext cx="3213100" cy="13610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F200D8-396C-0441-93CC-F12661574EAB}"/>
              </a:ext>
            </a:extLst>
          </p:cNvPr>
          <p:cNvSpPr txBox="1"/>
          <p:nvPr/>
        </p:nvSpPr>
        <p:spPr>
          <a:xfrm>
            <a:off x="5611617" y="1733218"/>
            <a:ext cx="25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single or double quote!</a:t>
            </a:r>
            <a:endParaRPr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4BD9A3-1FEA-5540-9C08-CB230D5ED0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6443"/>
          <a:stretch/>
        </p:blipFill>
        <p:spPr>
          <a:xfrm>
            <a:off x="8237741" y="3702858"/>
            <a:ext cx="3708400" cy="173541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1580BA7-D9FB-204A-8720-66875AF7B61E}"/>
              </a:ext>
            </a:extLst>
          </p:cNvPr>
          <p:cNvSpPr txBox="1"/>
          <p:nvPr/>
        </p:nvSpPr>
        <p:spPr>
          <a:xfrm>
            <a:off x="4248904" y="3316302"/>
            <a:ext cx="326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it’s easy to transform a </a:t>
            </a:r>
            <a:r>
              <a:rPr lang="en-US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string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!</a:t>
            </a:r>
            <a:endParaRPr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108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842DCCB-EC10-9F41-8569-22DD0A275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003" y="3632675"/>
            <a:ext cx="4406900" cy="2717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CAACDE-88B2-D542-AFFB-CDCA6CA2B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8004"/>
          </a:xfrm>
        </p:spPr>
        <p:txBody>
          <a:bodyPr/>
          <a:lstStyle/>
          <a:p>
            <a:r>
              <a:rPr lang="en-US" dirty="0">
                <a:ea typeface="Lato" panose="020F0502020204030203" pitchFamily="34" charset="0"/>
                <a:cs typeface="Lato" panose="020F0502020204030203" pitchFamily="34" charset="0"/>
              </a:rPr>
              <a:t>strings</a:t>
            </a:r>
            <a:endParaRPr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1B17B-A92A-0444-806B-2812E9CB7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6D1C95-990B-C44D-AD50-569AFD16A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67" y="2389009"/>
            <a:ext cx="8966200" cy="825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79DEA0-F367-F245-81FC-C9A78A57B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2" y="1481223"/>
            <a:ext cx="4876800" cy="927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C0C091-92BE-C94E-9CB4-5C7C86E6A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00" y="3769216"/>
            <a:ext cx="3213100" cy="2235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F200D8-396C-0441-93CC-F12661574EAB}"/>
              </a:ext>
            </a:extLst>
          </p:cNvPr>
          <p:cNvSpPr txBox="1"/>
          <p:nvPr/>
        </p:nvSpPr>
        <p:spPr>
          <a:xfrm>
            <a:off x="5611617" y="1733218"/>
            <a:ext cx="25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single or double quote!</a:t>
            </a:r>
            <a:endParaRPr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D17DBA-7666-B247-88B5-4DA7420192A3}"/>
              </a:ext>
            </a:extLst>
          </p:cNvPr>
          <p:cNvSpPr txBox="1"/>
          <p:nvPr/>
        </p:nvSpPr>
        <p:spPr>
          <a:xfrm>
            <a:off x="4248904" y="3316302"/>
            <a:ext cx="326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it’s easy to transform a </a:t>
            </a:r>
            <a:r>
              <a:rPr lang="en-US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string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!</a:t>
            </a:r>
            <a:endParaRPr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4BD9A3-1FEA-5540-9C08-CB230D5ED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7741" y="3702858"/>
            <a:ext cx="37084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75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82BE4F-1832-F548-9B56-127A25DFD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D72E5F3-5C74-6942-B7E1-8AE3C0F8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8004"/>
          </a:xfrm>
        </p:spPr>
        <p:txBody>
          <a:bodyPr/>
          <a:lstStyle/>
          <a:p>
            <a:r>
              <a:rPr lang="en-US" dirty="0">
                <a:ea typeface="Lato" panose="020F0502020204030203" pitchFamily="34" charset="0"/>
                <a:cs typeface="Lato" panose="020F0502020204030203" pitchFamily="34" charset="0"/>
              </a:rPr>
              <a:t>numbers</a:t>
            </a:r>
            <a:endParaRPr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CCED43-C3A0-2B44-877E-1AF5D9A39931}"/>
              </a:ext>
            </a:extLst>
          </p:cNvPr>
          <p:cNvCxnSpPr>
            <a:cxnSpLocks/>
          </p:cNvCxnSpPr>
          <p:nvPr/>
        </p:nvCxnSpPr>
        <p:spPr>
          <a:xfrm>
            <a:off x="6128084" y="1704260"/>
            <a:ext cx="0" cy="43782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9BE7C5-7587-D245-910B-DC2C95EFDFF5}"/>
              </a:ext>
            </a:extLst>
          </p:cNvPr>
          <p:cNvGrpSpPr/>
          <p:nvPr/>
        </p:nvGrpSpPr>
        <p:grpSpPr>
          <a:xfrm>
            <a:off x="581192" y="2146104"/>
            <a:ext cx="1625600" cy="3710139"/>
            <a:chOff x="581192" y="2146104"/>
            <a:chExt cx="1625600" cy="371013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C59D978-0B8F-194F-B7A6-877595E0AD40}"/>
                </a:ext>
              </a:extLst>
            </p:cNvPr>
            <p:cNvGrpSpPr/>
            <p:nvPr/>
          </p:nvGrpSpPr>
          <p:grpSpPr>
            <a:xfrm>
              <a:off x="581192" y="2146104"/>
              <a:ext cx="1625600" cy="3710139"/>
              <a:chOff x="365092" y="1470379"/>
              <a:chExt cx="1625600" cy="371013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025C5D6-0A45-5C4E-9397-2553656EC7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42798"/>
              <a:stretch/>
            </p:blipFill>
            <p:spPr>
              <a:xfrm>
                <a:off x="365092" y="1470379"/>
                <a:ext cx="1625600" cy="265885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E32AB29-20C3-3743-9976-55A323E53E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-116" t="78784" r="116" b="-1"/>
              <a:stretch/>
            </p:blipFill>
            <p:spPr>
              <a:xfrm>
                <a:off x="365092" y="4194329"/>
                <a:ext cx="1625600" cy="986189"/>
              </a:xfrm>
              <a:prstGeom prst="rect">
                <a:avLst/>
              </a:prstGeom>
            </p:spPr>
          </p:pic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1C737A5-178F-6C44-BE62-DABB17980363}"/>
                </a:ext>
              </a:extLst>
            </p:cNvPr>
            <p:cNvSpPr/>
            <p:nvPr/>
          </p:nvSpPr>
          <p:spPr>
            <a:xfrm>
              <a:off x="741145" y="2714323"/>
              <a:ext cx="490889" cy="327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2DAB692-469A-0D4F-B0CD-8E4753FBC662}"/>
                </a:ext>
              </a:extLst>
            </p:cNvPr>
            <p:cNvSpPr/>
            <p:nvPr/>
          </p:nvSpPr>
          <p:spPr>
            <a:xfrm>
              <a:off x="741145" y="3652789"/>
              <a:ext cx="490889" cy="327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A8764E-CD3C-5847-B22C-D88E1CEB48AD}"/>
                </a:ext>
              </a:extLst>
            </p:cNvPr>
            <p:cNvSpPr/>
            <p:nvPr/>
          </p:nvSpPr>
          <p:spPr>
            <a:xfrm>
              <a:off x="741145" y="4591255"/>
              <a:ext cx="490889" cy="327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4A77A4E-C14C-CC48-99E1-9D4E8F3146DC}"/>
                </a:ext>
              </a:extLst>
            </p:cNvPr>
            <p:cNvSpPr/>
            <p:nvPr/>
          </p:nvSpPr>
          <p:spPr>
            <a:xfrm>
              <a:off x="741145" y="5510471"/>
              <a:ext cx="490889" cy="327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FC2057-2CBB-C94D-9C67-7E59513608AD}"/>
              </a:ext>
            </a:extLst>
          </p:cNvPr>
          <p:cNvGrpSpPr/>
          <p:nvPr/>
        </p:nvGrpSpPr>
        <p:grpSpPr>
          <a:xfrm>
            <a:off x="2634447" y="2049851"/>
            <a:ext cx="2628900" cy="2501900"/>
            <a:chOff x="2634447" y="2049851"/>
            <a:chExt cx="2628900" cy="25019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51D33E-78E8-E44D-80AF-68F3EA4BF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4447" y="2049851"/>
              <a:ext cx="2628900" cy="250190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F97C795-AA64-D842-BB2A-23B8D657A106}"/>
                </a:ext>
              </a:extLst>
            </p:cNvPr>
            <p:cNvSpPr/>
            <p:nvPr/>
          </p:nvSpPr>
          <p:spPr>
            <a:xfrm>
              <a:off x="2761580" y="2930161"/>
              <a:ext cx="490889" cy="327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D3EB026-11B8-5443-9E1B-D32015CCD339}"/>
                </a:ext>
              </a:extLst>
            </p:cNvPr>
            <p:cNvSpPr/>
            <p:nvPr/>
          </p:nvSpPr>
          <p:spPr>
            <a:xfrm>
              <a:off x="2761580" y="4113826"/>
              <a:ext cx="490889" cy="327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6D23B63-498A-0E4E-8988-AD61438EBD95}"/>
              </a:ext>
            </a:extLst>
          </p:cNvPr>
          <p:cNvGrpSpPr/>
          <p:nvPr/>
        </p:nvGrpSpPr>
        <p:grpSpPr>
          <a:xfrm>
            <a:off x="6307756" y="2263207"/>
            <a:ext cx="2489200" cy="2025927"/>
            <a:chOff x="6307756" y="2263207"/>
            <a:chExt cx="2489200" cy="202592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8A8AA70-731A-964E-B1EC-4531824837A3}"/>
                </a:ext>
              </a:extLst>
            </p:cNvPr>
            <p:cNvGrpSpPr/>
            <p:nvPr/>
          </p:nvGrpSpPr>
          <p:grpSpPr>
            <a:xfrm>
              <a:off x="6307756" y="2263207"/>
              <a:ext cx="2489200" cy="2025927"/>
              <a:chOff x="6907043" y="1897239"/>
              <a:chExt cx="2489200" cy="202592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8BC6E31-4B22-3841-99B0-A58581DAC6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63118"/>
              <a:stretch/>
            </p:blipFill>
            <p:spPr>
              <a:xfrm>
                <a:off x="6907043" y="1897239"/>
                <a:ext cx="2489200" cy="988332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5F885C5-E12C-E04D-B78B-0AF962D03C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3118"/>
              <a:stretch/>
            </p:blipFill>
            <p:spPr>
              <a:xfrm>
                <a:off x="6907043" y="2934833"/>
                <a:ext cx="2489200" cy="988333"/>
              </a:xfrm>
              <a:prstGeom prst="rect">
                <a:avLst/>
              </a:prstGeom>
            </p:spPr>
          </p:pic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9D64789-FC1A-6247-87FD-36FDCBE0F9ED}"/>
                </a:ext>
              </a:extLst>
            </p:cNvPr>
            <p:cNvSpPr/>
            <p:nvPr/>
          </p:nvSpPr>
          <p:spPr>
            <a:xfrm>
              <a:off x="6531173" y="2910617"/>
              <a:ext cx="490889" cy="327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4B32232-BC07-2D4A-9973-90495AC12B29}"/>
                </a:ext>
              </a:extLst>
            </p:cNvPr>
            <p:cNvSpPr/>
            <p:nvPr/>
          </p:nvSpPr>
          <p:spPr>
            <a:xfrm>
              <a:off x="6501933" y="3873861"/>
              <a:ext cx="2093820" cy="327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DAF485-64E0-5F4F-9205-1EA9ABE53CF1}"/>
              </a:ext>
            </a:extLst>
          </p:cNvPr>
          <p:cNvGrpSpPr/>
          <p:nvPr/>
        </p:nvGrpSpPr>
        <p:grpSpPr>
          <a:xfrm>
            <a:off x="9179555" y="2241550"/>
            <a:ext cx="1905000" cy="2374900"/>
            <a:chOff x="9179555" y="2241550"/>
            <a:chExt cx="1905000" cy="237490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E350732-4A11-0D40-9DA5-191511BB6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79555" y="2241550"/>
              <a:ext cx="1905000" cy="23749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2F16ABB-26EF-F145-807A-448C407985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8734" t="21225" r="18514" b="71489"/>
            <a:stretch/>
          </p:blipFill>
          <p:spPr>
            <a:xfrm>
              <a:off x="10462443" y="2483882"/>
              <a:ext cx="467828" cy="33322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12524AD-49E6-E644-9DBE-C7B2F09891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8734" t="21225" r="18514" b="71489"/>
            <a:stretch/>
          </p:blipFill>
          <p:spPr>
            <a:xfrm>
              <a:off x="10462443" y="3581546"/>
              <a:ext cx="467828" cy="33322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D68978-ACC4-2A48-A9D9-E141173E0E5E}"/>
                </a:ext>
              </a:extLst>
            </p:cNvPr>
            <p:cNvSpPr/>
            <p:nvPr/>
          </p:nvSpPr>
          <p:spPr>
            <a:xfrm>
              <a:off x="9328839" y="3101741"/>
              <a:ext cx="546673" cy="327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3BB289B-4401-994D-951B-70D8DFD82FA0}"/>
                </a:ext>
              </a:extLst>
            </p:cNvPr>
            <p:cNvSpPr/>
            <p:nvPr/>
          </p:nvSpPr>
          <p:spPr>
            <a:xfrm>
              <a:off x="9328848" y="4275074"/>
              <a:ext cx="546672" cy="327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3A3EF86-49B0-494F-A769-49004F2CBD5E}"/>
              </a:ext>
            </a:extLst>
          </p:cNvPr>
          <p:cNvSpPr txBox="1"/>
          <p:nvPr/>
        </p:nvSpPr>
        <p:spPr>
          <a:xfrm>
            <a:off x="2154069" y="1468155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integers (</a:t>
            </a:r>
            <a:r>
              <a:rPr lang="en-US" sz="20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int</a:t>
            </a:r>
            <a:r>
              <a:rPr lang="en-US" sz="2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  <a:endParaRPr sz="20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A8F9CF-56BB-CB48-8828-FEADDDC9F3E6}"/>
              </a:ext>
            </a:extLst>
          </p:cNvPr>
          <p:cNvSpPr txBox="1"/>
          <p:nvPr/>
        </p:nvSpPr>
        <p:spPr>
          <a:xfrm>
            <a:off x="8448639" y="1468155"/>
            <a:ext cx="2601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floating points (</a:t>
            </a:r>
            <a:r>
              <a:rPr lang="en-US" sz="20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float</a:t>
            </a:r>
            <a:r>
              <a:rPr lang="en-US" sz="2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  <a:endParaRPr sz="20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13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82BE4F-1832-F548-9B56-127A25DFD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51D33E-78E8-E44D-80AF-68F3EA4BF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447" y="2049851"/>
            <a:ext cx="2628900" cy="25019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8A8AA70-731A-964E-B1EC-4531824837A3}"/>
              </a:ext>
            </a:extLst>
          </p:cNvPr>
          <p:cNvGrpSpPr/>
          <p:nvPr/>
        </p:nvGrpSpPr>
        <p:grpSpPr>
          <a:xfrm>
            <a:off x="6307756" y="2263207"/>
            <a:ext cx="2489200" cy="2025927"/>
            <a:chOff x="6907043" y="1897239"/>
            <a:chExt cx="2489200" cy="202592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8BC6E31-4B22-3841-99B0-A58581DAC6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3118"/>
            <a:stretch/>
          </p:blipFill>
          <p:spPr>
            <a:xfrm>
              <a:off x="6907043" y="1897239"/>
              <a:ext cx="2489200" cy="98833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5F885C5-E12C-E04D-B78B-0AF962D03C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118"/>
            <a:stretch/>
          </p:blipFill>
          <p:spPr>
            <a:xfrm>
              <a:off x="6907043" y="2934833"/>
              <a:ext cx="2489200" cy="988333"/>
            </a:xfrm>
            <a:prstGeom prst="rect">
              <a:avLst/>
            </a:prstGeom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6D72E5F3-5C74-6942-B7E1-8AE3C0F8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8004"/>
          </a:xfrm>
        </p:spPr>
        <p:txBody>
          <a:bodyPr/>
          <a:lstStyle/>
          <a:p>
            <a:r>
              <a:rPr lang="en-US" dirty="0">
                <a:latin typeface="Inconsolata" pitchFamily="49" charset="77"/>
                <a:ea typeface="Lato" panose="020F0502020204030203" pitchFamily="34" charset="0"/>
                <a:cs typeface="Lato" panose="020F0502020204030203" pitchFamily="34" charset="0"/>
              </a:rPr>
              <a:t>numbers</a:t>
            </a:r>
            <a:endParaRPr dirty="0">
              <a:latin typeface="Inconsolata" pitchFamily="49" charset="77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59D978-0B8F-194F-B7A6-877595E0AD40}"/>
              </a:ext>
            </a:extLst>
          </p:cNvPr>
          <p:cNvGrpSpPr/>
          <p:nvPr/>
        </p:nvGrpSpPr>
        <p:grpSpPr>
          <a:xfrm>
            <a:off x="581192" y="2146104"/>
            <a:ext cx="1625600" cy="3710139"/>
            <a:chOff x="365092" y="1470379"/>
            <a:chExt cx="1625600" cy="37101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025C5D6-0A45-5C4E-9397-2553656EC7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2798"/>
            <a:stretch/>
          </p:blipFill>
          <p:spPr>
            <a:xfrm>
              <a:off x="365092" y="1470379"/>
              <a:ext cx="1625600" cy="265885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E32AB29-20C3-3743-9976-55A323E53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16" t="78784" r="116" b="-1"/>
            <a:stretch/>
          </p:blipFill>
          <p:spPr>
            <a:xfrm>
              <a:off x="365092" y="4194329"/>
              <a:ext cx="1625600" cy="98618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AA4D43B-866A-C247-B665-265DF0BAFFEE}"/>
              </a:ext>
            </a:extLst>
          </p:cNvPr>
          <p:cNvSpPr txBox="1"/>
          <p:nvPr/>
        </p:nvSpPr>
        <p:spPr>
          <a:xfrm>
            <a:off x="2154069" y="1468155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integers (</a:t>
            </a:r>
            <a:r>
              <a:rPr lang="en-US" sz="20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int</a:t>
            </a:r>
            <a:r>
              <a:rPr lang="en-US" sz="2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  <a:endParaRPr sz="20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600D8D-C00D-F243-AA29-B7A885EFF3C9}"/>
              </a:ext>
            </a:extLst>
          </p:cNvPr>
          <p:cNvSpPr txBox="1"/>
          <p:nvPr/>
        </p:nvSpPr>
        <p:spPr>
          <a:xfrm>
            <a:off x="8448639" y="1468155"/>
            <a:ext cx="2601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floating points (</a:t>
            </a:r>
            <a:r>
              <a:rPr lang="en-US" sz="20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float</a:t>
            </a:r>
            <a:r>
              <a:rPr lang="en-US" sz="2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  <a:endParaRPr sz="20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CCED43-C3A0-2B44-877E-1AF5D9A39931}"/>
              </a:ext>
            </a:extLst>
          </p:cNvPr>
          <p:cNvCxnSpPr>
            <a:cxnSpLocks/>
          </p:cNvCxnSpPr>
          <p:nvPr/>
        </p:nvCxnSpPr>
        <p:spPr>
          <a:xfrm>
            <a:off x="6128084" y="1704260"/>
            <a:ext cx="0" cy="43782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2ED6B92-A26D-F741-A3C5-55953FAE3A88}"/>
              </a:ext>
            </a:extLst>
          </p:cNvPr>
          <p:cNvSpPr txBox="1"/>
          <p:nvPr/>
        </p:nvSpPr>
        <p:spPr>
          <a:xfrm>
            <a:off x="6711886" y="4870055"/>
            <a:ext cx="1883867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different from other languages?</a:t>
            </a:r>
            <a:endParaRPr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2D027B-A0B6-5245-9653-121F0C5520D9}"/>
              </a:ext>
            </a:extLst>
          </p:cNvPr>
          <p:cNvSpPr txBox="1"/>
          <p:nvPr/>
        </p:nvSpPr>
        <p:spPr>
          <a:xfrm>
            <a:off x="2929022" y="4870054"/>
            <a:ext cx="203975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pretty similar to other languages!</a:t>
            </a:r>
            <a:endParaRPr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45F8080-630E-CD42-B029-222CA291EECE}"/>
              </a:ext>
            </a:extLst>
          </p:cNvPr>
          <p:cNvGrpSpPr/>
          <p:nvPr/>
        </p:nvGrpSpPr>
        <p:grpSpPr>
          <a:xfrm>
            <a:off x="9179555" y="2241550"/>
            <a:ext cx="1905000" cy="2374900"/>
            <a:chOff x="9179555" y="2241550"/>
            <a:chExt cx="1905000" cy="23749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E65A9A5-DAC3-EC4C-AD3F-F8B9598EC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79555" y="2241550"/>
              <a:ext cx="1905000" cy="23749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CE1DEF3-437C-3641-AD56-A3A45530C6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8734" t="21225" r="18514" b="71489"/>
            <a:stretch/>
          </p:blipFill>
          <p:spPr>
            <a:xfrm>
              <a:off x="10462443" y="2483882"/>
              <a:ext cx="467828" cy="33322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1220874-40DB-E24D-8AEB-AA35CDE855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8734" t="21225" r="18514" b="71489"/>
            <a:stretch/>
          </p:blipFill>
          <p:spPr>
            <a:xfrm>
              <a:off x="10462443" y="3581546"/>
              <a:ext cx="467828" cy="3332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9695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82BE4F-1832-F548-9B56-127A25DFD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D72E5F3-5C74-6942-B7E1-8AE3C0F8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8004"/>
          </a:xfrm>
        </p:spPr>
        <p:txBody>
          <a:bodyPr/>
          <a:lstStyle/>
          <a:p>
            <a:r>
              <a:rPr lang="en-US" dirty="0">
                <a:latin typeface="Inconsolata" pitchFamily="49" charset="77"/>
                <a:ea typeface="Menlo" panose="020B0609030804020204" pitchFamily="49" charset="0"/>
                <a:cs typeface="Menlo" panose="020B0609030804020204" pitchFamily="49" charset="0"/>
              </a:rPr>
              <a:t># comments</a:t>
            </a:r>
            <a:endParaRPr dirty="0">
              <a:latin typeface="Inconsolata" pitchFamily="49" charset="77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17A92F-1185-DA44-B0B2-CF8F97731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920" y="2109487"/>
            <a:ext cx="4565899" cy="102087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C2F0493-CD04-704A-9DA4-2109BE020A86}"/>
              </a:ext>
            </a:extLst>
          </p:cNvPr>
          <p:cNvGrpSpPr/>
          <p:nvPr/>
        </p:nvGrpSpPr>
        <p:grpSpPr>
          <a:xfrm>
            <a:off x="581192" y="1552287"/>
            <a:ext cx="6243087" cy="2419350"/>
            <a:chOff x="304799" y="2066925"/>
            <a:chExt cx="6243087" cy="241935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61BA457-70CD-4A4B-B413-8265309A67AC}"/>
                </a:ext>
              </a:extLst>
            </p:cNvPr>
            <p:cNvSpPr/>
            <p:nvPr/>
          </p:nvSpPr>
          <p:spPr>
            <a:xfrm>
              <a:off x="304799" y="2066925"/>
              <a:ext cx="6243087" cy="2419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3978248048">
                    <a:custGeom>
                      <a:avLst/>
                      <a:gdLst>
                        <a:gd name="connsiteX0" fmla="*/ 0 w 6243087"/>
                        <a:gd name="connsiteY0" fmla="*/ 0 h 2419350"/>
                        <a:gd name="connsiteX1" fmla="*/ 506384 w 6243087"/>
                        <a:gd name="connsiteY1" fmla="*/ 0 h 2419350"/>
                        <a:gd name="connsiteX2" fmla="*/ 1262491 w 6243087"/>
                        <a:gd name="connsiteY2" fmla="*/ 0 h 2419350"/>
                        <a:gd name="connsiteX3" fmla="*/ 1893736 w 6243087"/>
                        <a:gd name="connsiteY3" fmla="*/ 0 h 2419350"/>
                        <a:gd name="connsiteX4" fmla="*/ 2649844 w 6243087"/>
                        <a:gd name="connsiteY4" fmla="*/ 0 h 2419350"/>
                        <a:gd name="connsiteX5" fmla="*/ 3405951 w 6243087"/>
                        <a:gd name="connsiteY5" fmla="*/ 0 h 2419350"/>
                        <a:gd name="connsiteX6" fmla="*/ 4162058 w 6243087"/>
                        <a:gd name="connsiteY6" fmla="*/ 0 h 2419350"/>
                        <a:gd name="connsiteX7" fmla="*/ 4980596 w 6243087"/>
                        <a:gd name="connsiteY7" fmla="*/ 0 h 2419350"/>
                        <a:gd name="connsiteX8" fmla="*/ 5486980 w 6243087"/>
                        <a:gd name="connsiteY8" fmla="*/ 0 h 2419350"/>
                        <a:gd name="connsiteX9" fmla="*/ 6243087 w 6243087"/>
                        <a:gd name="connsiteY9" fmla="*/ 0 h 2419350"/>
                        <a:gd name="connsiteX10" fmla="*/ 6243087 w 6243087"/>
                        <a:gd name="connsiteY10" fmla="*/ 604838 h 2419350"/>
                        <a:gd name="connsiteX11" fmla="*/ 6243087 w 6243087"/>
                        <a:gd name="connsiteY11" fmla="*/ 1137095 h 2419350"/>
                        <a:gd name="connsiteX12" fmla="*/ 6243087 w 6243087"/>
                        <a:gd name="connsiteY12" fmla="*/ 1741932 h 2419350"/>
                        <a:gd name="connsiteX13" fmla="*/ 6243087 w 6243087"/>
                        <a:gd name="connsiteY13" fmla="*/ 2419350 h 2419350"/>
                        <a:gd name="connsiteX14" fmla="*/ 5549411 w 6243087"/>
                        <a:gd name="connsiteY14" fmla="*/ 2419350 h 2419350"/>
                        <a:gd name="connsiteX15" fmla="*/ 4730873 w 6243087"/>
                        <a:gd name="connsiteY15" fmla="*/ 2419350 h 2419350"/>
                        <a:gd name="connsiteX16" fmla="*/ 4162058 w 6243087"/>
                        <a:gd name="connsiteY16" fmla="*/ 2419350 h 2419350"/>
                        <a:gd name="connsiteX17" fmla="*/ 3405951 w 6243087"/>
                        <a:gd name="connsiteY17" fmla="*/ 2419350 h 2419350"/>
                        <a:gd name="connsiteX18" fmla="*/ 2712274 w 6243087"/>
                        <a:gd name="connsiteY18" fmla="*/ 2419350 h 2419350"/>
                        <a:gd name="connsiteX19" fmla="*/ 2081029 w 6243087"/>
                        <a:gd name="connsiteY19" fmla="*/ 2419350 h 2419350"/>
                        <a:gd name="connsiteX20" fmla="*/ 1449784 w 6243087"/>
                        <a:gd name="connsiteY20" fmla="*/ 2419350 h 2419350"/>
                        <a:gd name="connsiteX21" fmla="*/ 631245 w 6243087"/>
                        <a:gd name="connsiteY21" fmla="*/ 2419350 h 2419350"/>
                        <a:gd name="connsiteX22" fmla="*/ 0 w 6243087"/>
                        <a:gd name="connsiteY22" fmla="*/ 2419350 h 2419350"/>
                        <a:gd name="connsiteX23" fmla="*/ 0 w 6243087"/>
                        <a:gd name="connsiteY23" fmla="*/ 1814513 h 2419350"/>
                        <a:gd name="connsiteX24" fmla="*/ 0 w 6243087"/>
                        <a:gd name="connsiteY24" fmla="*/ 1282256 h 2419350"/>
                        <a:gd name="connsiteX25" fmla="*/ 0 w 6243087"/>
                        <a:gd name="connsiteY25" fmla="*/ 653225 h 2419350"/>
                        <a:gd name="connsiteX26" fmla="*/ 0 w 6243087"/>
                        <a:gd name="connsiteY26" fmla="*/ 0 h 24193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6243087" h="2419350" fill="none" extrusionOk="0">
                          <a:moveTo>
                            <a:pt x="0" y="0"/>
                          </a:moveTo>
                          <a:cubicBezTo>
                            <a:pt x="135161" y="-13161"/>
                            <a:pt x="328873" y="-17458"/>
                            <a:pt x="506384" y="0"/>
                          </a:cubicBezTo>
                          <a:cubicBezTo>
                            <a:pt x="683895" y="17458"/>
                            <a:pt x="958382" y="-5113"/>
                            <a:pt x="1262491" y="0"/>
                          </a:cubicBezTo>
                          <a:cubicBezTo>
                            <a:pt x="1566600" y="5113"/>
                            <a:pt x="1587272" y="-30430"/>
                            <a:pt x="1893736" y="0"/>
                          </a:cubicBezTo>
                          <a:cubicBezTo>
                            <a:pt x="2200200" y="30430"/>
                            <a:pt x="2301632" y="-25604"/>
                            <a:pt x="2649844" y="0"/>
                          </a:cubicBezTo>
                          <a:cubicBezTo>
                            <a:pt x="2998056" y="25604"/>
                            <a:pt x="3079970" y="24384"/>
                            <a:pt x="3405951" y="0"/>
                          </a:cubicBezTo>
                          <a:cubicBezTo>
                            <a:pt x="3731932" y="-24384"/>
                            <a:pt x="3835734" y="-34941"/>
                            <a:pt x="4162058" y="0"/>
                          </a:cubicBezTo>
                          <a:cubicBezTo>
                            <a:pt x="4488382" y="34941"/>
                            <a:pt x="4586042" y="6217"/>
                            <a:pt x="4980596" y="0"/>
                          </a:cubicBezTo>
                          <a:cubicBezTo>
                            <a:pt x="5375150" y="-6217"/>
                            <a:pt x="5352696" y="12300"/>
                            <a:pt x="5486980" y="0"/>
                          </a:cubicBezTo>
                          <a:cubicBezTo>
                            <a:pt x="5621264" y="-12300"/>
                            <a:pt x="6032856" y="28612"/>
                            <a:pt x="6243087" y="0"/>
                          </a:cubicBezTo>
                          <a:cubicBezTo>
                            <a:pt x="6252778" y="133703"/>
                            <a:pt x="6229688" y="324621"/>
                            <a:pt x="6243087" y="604838"/>
                          </a:cubicBezTo>
                          <a:cubicBezTo>
                            <a:pt x="6256486" y="885055"/>
                            <a:pt x="6226189" y="973441"/>
                            <a:pt x="6243087" y="1137095"/>
                          </a:cubicBezTo>
                          <a:cubicBezTo>
                            <a:pt x="6259985" y="1300749"/>
                            <a:pt x="6237319" y="1585302"/>
                            <a:pt x="6243087" y="1741932"/>
                          </a:cubicBezTo>
                          <a:cubicBezTo>
                            <a:pt x="6248855" y="1898562"/>
                            <a:pt x="6209241" y="2155422"/>
                            <a:pt x="6243087" y="2419350"/>
                          </a:cubicBezTo>
                          <a:cubicBezTo>
                            <a:pt x="5965750" y="2426701"/>
                            <a:pt x="5751562" y="2414330"/>
                            <a:pt x="5549411" y="2419350"/>
                          </a:cubicBezTo>
                          <a:cubicBezTo>
                            <a:pt x="5347260" y="2424370"/>
                            <a:pt x="5014313" y="2458444"/>
                            <a:pt x="4730873" y="2419350"/>
                          </a:cubicBezTo>
                          <a:cubicBezTo>
                            <a:pt x="4447433" y="2380256"/>
                            <a:pt x="4388857" y="2432879"/>
                            <a:pt x="4162058" y="2419350"/>
                          </a:cubicBezTo>
                          <a:cubicBezTo>
                            <a:pt x="3935259" y="2405821"/>
                            <a:pt x="3671837" y="2440891"/>
                            <a:pt x="3405951" y="2419350"/>
                          </a:cubicBezTo>
                          <a:cubicBezTo>
                            <a:pt x="3140065" y="2397809"/>
                            <a:pt x="2925520" y="2418619"/>
                            <a:pt x="2712274" y="2419350"/>
                          </a:cubicBezTo>
                          <a:cubicBezTo>
                            <a:pt x="2499028" y="2420081"/>
                            <a:pt x="2379873" y="2395103"/>
                            <a:pt x="2081029" y="2419350"/>
                          </a:cubicBezTo>
                          <a:cubicBezTo>
                            <a:pt x="1782186" y="2443597"/>
                            <a:pt x="1750388" y="2422955"/>
                            <a:pt x="1449784" y="2419350"/>
                          </a:cubicBezTo>
                          <a:cubicBezTo>
                            <a:pt x="1149181" y="2415745"/>
                            <a:pt x="839282" y="2387269"/>
                            <a:pt x="631245" y="2419350"/>
                          </a:cubicBezTo>
                          <a:cubicBezTo>
                            <a:pt x="423208" y="2451431"/>
                            <a:pt x="135407" y="2399556"/>
                            <a:pt x="0" y="2419350"/>
                          </a:cubicBezTo>
                          <a:cubicBezTo>
                            <a:pt x="-25596" y="2154097"/>
                            <a:pt x="28278" y="1950435"/>
                            <a:pt x="0" y="1814513"/>
                          </a:cubicBezTo>
                          <a:cubicBezTo>
                            <a:pt x="-28278" y="1678591"/>
                            <a:pt x="-177" y="1497992"/>
                            <a:pt x="0" y="1282256"/>
                          </a:cubicBezTo>
                          <a:cubicBezTo>
                            <a:pt x="177" y="1066520"/>
                            <a:pt x="-23181" y="798184"/>
                            <a:pt x="0" y="653225"/>
                          </a:cubicBezTo>
                          <a:cubicBezTo>
                            <a:pt x="23181" y="508266"/>
                            <a:pt x="30519" y="164332"/>
                            <a:pt x="0" y="0"/>
                          </a:cubicBezTo>
                          <a:close/>
                        </a:path>
                        <a:path w="6243087" h="2419350" stroke="0" extrusionOk="0">
                          <a:moveTo>
                            <a:pt x="0" y="0"/>
                          </a:moveTo>
                          <a:cubicBezTo>
                            <a:pt x="174679" y="25654"/>
                            <a:pt x="389840" y="-34199"/>
                            <a:pt x="693676" y="0"/>
                          </a:cubicBezTo>
                          <a:cubicBezTo>
                            <a:pt x="997512" y="34199"/>
                            <a:pt x="1165186" y="9108"/>
                            <a:pt x="1387353" y="0"/>
                          </a:cubicBezTo>
                          <a:cubicBezTo>
                            <a:pt x="1609520" y="-9108"/>
                            <a:pt x="1985347" y="-40665"/>
                            <a:pt x="2205891" y="0"/>
                          </a:cubicBezTo>
                          <a:cubicBezTo>
                            <a:pt x="2426435" y="40665"/>
                            <a:pt x="2548933" y="21877"/>
                            <a:pt x="2712274" y="0"/>
                          </a:cubicBezTo>
                          <a:cubicBezTo>
                            <a:pt x="2875615" y="-21877"/>
                            <a:pt x="3144070" y="1342"/>
                            <a:pt x="3281089" y="0"/>
                          </a:cubicBezTo>
                          <a:cubicBezTo>
                            <a:pt x="3418109" y="-1342"/>
                            <a:pt x="3849986" y="27084"/>
                            <a:pt x="4099627" y="0"/>
                          </a:cubicBezTo>
                          <a:cubicBezTo>
                            <a:pt x="4349268" y="-27084"/>
                            <a:pt x="4500126" y="28125"/>
                            <a:pt x="4793303" y="0"/>
                          </a:cubicBezTo>
                          <a:cubicBezTo>
                            <a:pt x="5086480" y="-28125"/>
                            <a:pt x="5209503" y="29895"/>
                            <a:pt x="5486980" y="0"/>
                          </a:cubicBezTo>
                          <a:cubicBezTo>
                            <a:pt x="5764457" y="-29895"/>
                            <a:pt x="5992743" y="-4104"/>
                            <a:pt x="6243087" y="0"/>
                          </a:cubicBezTo>
                          <a:cubicBezTo>
                            <a:pt x="6268273" y="126530"/>
                            <a:pt x="6263731" y="302420"/>
                            <a:pt x="6243087" y="532257"/>
                          </a:cubicBezTo>
                          <a:cubicBezTo>
                            <a:pt x="6222443" y="762094"/>
                            <a:pt x="6254588" y="900301"/>
                            <a:pt x="6243087" y="1161288"/>
                          </a:cubicBezTo>
                          <a:cubicBezTo>
                            <a:pt x="6231586" y="1422275"/>
                            <a:pt x="6249672" y="1620012"/>
                            <a:pt x="6243087" y="1766126"/>
                          </a:cubicBezTo>
                          <a:cubicBezTo>
                            <a:pt x="6236502" y="1912240"/>
                            <a:pt x="6237758" y="2219227"/>
                            <a:pt x="6243087" y="2419350"/>
                          </a:cubicBezTo>
                          <a:cubicBezTo>
                            <a:pt x="6070731" y="2402137"/>
                            <a:pt x="5895055" y="2403404"/>
                            <a:pt x="5611842" y="2419350"/>
                          </a:cubicBezTo>
                          <a:cubicBezTo>
                            <a:pt x="5328629" y="2435296"/>
                            <a:pt x="5233063" y="2406869"/>
                            <a:pt x="4918165" y="2419350"/>
                          </a:cubicBezTo>
                          <a:cubicBezTo>
                            <a:pt x="4603267" y="2431831"/>
                            <a:pt x="4427550" y="2412820"/>
                            <a:pt x="4099627" y="2419350"/>
                          </a:cubicBezTo>
                          <a:cubicBezTo>
                            <a:pt x="3771704" y="2425880"/>
                            <a:pt x="3810753" y="2433458"/>
                            <a:pt x="3593243" y="2419350"/>
                          </a:cubicBezTo>
                          <a:cubicBezTo>
                            <a:pt x="3375733" y="2405242"/>
                            <a:pt x="3269152" y="2415917"/>
                            <a:pt x="3086860" y="2419350"/>
                          </a:cubicBezTo>
                          <a:cubicBezTo>
                            <a:pt x="2904568" y="2422783"/>
                            <a:pt x="2668912" y="2426899"/>
                            <a:pt x="2455614" y="2419350"/>
                          </a:cubicBezTo>
                          <a:cubicBezTo>
                            <a:pt x="2242316" y="2411801"/>
                            <a:pt x="2159603" y="2442880"/>
                            <a:pt x="1949230" y="2419350"/>
                          </a:cubicBezTo>
                          <a:cubicBezTo>
                            <a:pt x="1738857" y="2395820"/>
                            <a:pt x="1536058" y="2443855"/>
                            <a:pt x="1130692" y="2419350"/>
                          </a:cubicBezTo>
                          <a:cubicBezTo>
                            <a:pt x="725326" y="2394845"/>
                            <a:pt x="789052" y="2410955"/>
                            <a:pt x="624309" y="2419350"/>
                          </a:cubicBezTo>
                          <a:cubicBezTo>
                            <a:pt x="459566" y="2427745"/>
                            <a:pt x="139934" y="2431661"/>
                            <a:pt x="0" y="2419350"/>
                          </a:cubicBezTo>
                          <a:cubicBezTo>
                            <a:pt x="7971" y="2161114"/>
                            <a:pt x="24675" y="2019015"/>
                            <a:pt x="0" y="1838706"/>
                          </a:cubicBezTo>
                          <a:cubicBezTo>
                            <a:pt x="-24675" y="1658397"/>
                            <a:pt x="-15165" y="1385812"/>
                            <a:pt x="0" y="1258062"/>
                          </a:cubicBezTo>
                          <a:cubicBezTo>
                            <a:pt x="15165" y="1130312"/>
                            <a:pt x="25041" y="803786"/>
                            <a:pt x="0" y="604838"/>
                          </a:cubicBezTo>
                          <a:cubicBezTo>
                            <a:pt x="-25041" y="405890"/>
                            <a:pt x="-9358" y="233606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29910D3-2FF5-F746-AFEC-B750FEEB2E8A}"/>
                </a:ext>
              </a:extLst>
            </p:cNvPr>
            <p:cNvGrpSpPr/>
            <p:nvPr/>
          </p:nvGrpSpPr>
          <p:grpSpPr>
            <a:xfrm>
              <a:off x="451886" y="2222738"/>
              <a:ext cx="6096000" cy="2162237"/>
              <a:chOff x="451886" y="2222738"/>
              <a:chExt cx="6096000" cy="216223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254552-AF8D-C644-B419-5B1924D9A362}"/>
                  </a:ext>
                </a:extLst>
              </p:cNvPr>
              <p:cNvSpPr/>
              <p:nvPr/>
            </p:nvSpPr>
            <p:spPr>
              <a:xfrm>
                <a:off x="451886" y="2775069"/>
                <a:ext cx="6096000" cy="16099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285750" indent="-285750" defTabSz="457200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" pitchFamily="2" charset="2"/>
                  <a:buChar char="§"/>
                </a:pP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It is </a:t>
                </a: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short</a:t>
                </a: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 and to the </a:t>
                </a: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point</a:t>
                </a: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, but a complete thought</a:t>
                </a:r>
              </a:p>
              <a:p>
                <a:pPr marL="285750" indent="-285750" defTabSz="457200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" pitchFamily="2" charset="2"/>
                  <a:buChar char="§"/>
                </a:pP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It </a:t>
                </a: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explains</a:t>
                </a: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 your </a:t>
                </a: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thinking</a:t>
                </a: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 for then you return to the </a:t>
                </a: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code</a:t>
                </a: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 </a:t>
                </a: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later</a:t>
                </a: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 </a:t>
                </a:r>
              </a:p>
              <a:p>
                <a:pPr marL="285750" indent="-285750" defTabSz="457200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" pitchFamily="2" charset="2"/>
                  <a:buChar char="§"/>
                </a:pP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It </a:t>
                </a: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explains</a:t>
                </a: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 your </a:t>
                </a: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thinking</a:t>
                </a: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 to </a:t>
                </a: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others</a:t>
                </a: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 who will </a:t>
                </a: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work </a:t>
                </a: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with your </a:t>
                </a: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code</a:t>
                </a:r>
              </a:p>
              <a:p>
                <a:pPr marL="285750" indent="-285750" defTabSz="457200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" pitchFamily="2" charset="2"/>
                  <a:buChar char="§"/>
                </a:pP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It </a:t>
                </a: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explains</a:t>
                </a: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 particularly difficult sections of </a:t>
                </a: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code</a:t>
                </a: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 in </a:t>
                </a: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detail</a:t>
                </a: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.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5C1A750-3B53-3A4C-A8F0-89238BB98227}"/>
                  </a:ext>
                </a:extLst>
              </p:cNvPr>
              <p:cNvSpPr/>
              <p:nvPr/>
            </p:nvSpPr>
            <p:spPr>
              <a:xfrm>
                <a:off x="451886" y="2222738"/>
                <a:ext cx="32608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dirty="0" err="1">
                    <a:solidFill>
                      <a:srgbClr val="000000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What</a:t>
                </a:r>
                <a:r>
                  <a:rPr lang="it-IT" dirty="0">
                    <a:solidFill>
                      <a:srgbClr val="000000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 </a:t>
                </a:r>
                <a:r>
                  <a:rPr lang="en-GB" dirty="0">
                    <a:solidFill>
                      <a:srgbClr val="000000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makes</a:t>
                </a:r>
                <a:r>
                  <a:rPr lang="it-IT" dirty="0">
                    <a:solidFill>
                      <a:srgbClr val="000000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 a </a:t>
                </a:r>
                <a:r>
                  <a:rPr lang="it-IT" dirty="0" err="1">
                    <a:solidFill>
                      <a:srgbClr val="000000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good</a:t>
                </a:r>
                <a:r>
                  <a:rPr lang="it-IT" dirty="0">
                    <a:solidFill>
                      <a:srgbClr val="000000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 </a:t>
                </a:r>
                <a:r>
                  <a:rPr lang="en-GB" dirty="0">
                    <a:solidFill>
                      <a:srgbClr val="000000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comment</a:t>
                </a:r>
                <a:r>
                  <a:rPr lang="it-IT" dirty="0">
                    <a:solidFill>
                      <a:srgbClr val="000000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?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1C6AF6A-E0AB-DD44-97A4-F2C29BC8D306}"/>
              </a:ext>
            </a:extLst>
          </p:cNvPr>
          <p:cNvGrpSpPr/>
          <p:nvPr/>
        </p:nvGrpSpPr>
        <p:grpSpPr>
          <a:xfrm>
            <a:off x="3702735" y="3870337"/>
            <a:ext cx="6243087" cy="2419350"/>
            <a:chOff x="304799" y="2066925"/>
            <a:chExt cx="6243087" cy="241935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03702AF-4F28-EE4D-B3F6-09BFAEABB867}"/>
                </a:ext>
              </a:extLst>
            </p:cNvPr>
            <p:cNvSpPr/>
            <p:nvPr/>
          </p:nvSpPr>
          <p:spPr>
            <a:xfrm>
              <a:off x="304799" y="2066925"/>
              <a:ext cx="6243087" cy="2419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3978248048">
                    <a:custGeom>
                      <a:avLst/>
                      <a:gdLst>
                        <a:gd name="connsiteX0" fmla="*/ 0 w 6243087"/>
                        <a:gd name="connsiteY0" fmla="*/ 0 h 2419350"/>
                        <a:gd name="connsiteX1" fmla="*/ 506384 w 6243087"/>
                        <a:gd name="connsiteY1" fmla="*/ 0 h 2419350"/>
                        <a:gd name="connsiteX2" fmla="*/ 1262491 w 6243087"/>
                        <a:gd name="connsiteY2" fmla="*/ 0 h 2419350"/>
                        <a:gd name="connsiteX3" fmla="*/ 1893736 w 6243087"/>
                        <a:gd name="connsiteY3" fmla="*/ 0 h 2419350"/>
                        <a:gd name="connsiteX4" fmla="*/ 2649844 w 6243087"/>
                        <a:gd name="connsiteY4" fmla="*/ 0 h 2419350"/>
                        <a:gd name="connsiteX5" fmla="*/ 3405951 w 6243087"/>
                        <a:gd name="connsiteY5" fmla="*/ 0 h 2419350"/>
                        <a:gd name="connsiteX6" fmla="*/ 4162058 w 6243087"/>
                        <a:gd name="connsiteY6" fmla="*/ 0 h 2419350"/>
                        <a:gd name="connsiteX7" fmla="*/ 4980596 w 6243087"/>
                        <a:gd name="connsiteY7" fmla="*/ 0 h 2419350"/>
                        <a:gd name="connsiteX8" fmla="*/ 5486980 w 6243087"/>
                        <a:gd name="connsiteY8" fmla="*/ 0 h 2419350"/>
                        <a:gd name="connsiteX9" fmla="*/ 6243087 w 6243087"/>
                        <a:gd name="connsiteY9" fmla="*/ 0 h 2419350"/>
                        <a:gd name="connsiteX10" fmla="*/ 6243087 w 6243087"/>
                        <a:gd name="connsiteY10" fmla="*/ 604838 h 2419350"/>
                        <a:gd name="connsiteX11" fmla="*/ 6243087 w 6243087"/>
                        <a:gd name="connsiteY11" fmla="*/ 1137095 h 2419350"/>
                        <a:gd name="connsiteX12" fmla="*/ 6243087 w 6243087"/>
                        <a:gd name="connsiteY12" fmla="*/ 1741932 h 2419350"/>
                        <a:gd name="connsiteX13" fmla="*/ 6243087 w 6243087"/>
                        <a:gd name="connsiteY13" fmla="*/ 2419350 h 2419350"/>
                        <a:gd name="connsiteX14" fmla="*/ 5549411 w 6243087"/>
                        <a:gd name="connsiteY14" fmla="*/ 2419350 h 2419350"/>
                        <a:gd name="connsiteX15" fmla="*/ 4730873 w 6243087"/>
                        <a:gd name="connsiteY15" fmla="*/ 2419350 h 2419350"/>
                        <a:gd name="connsiteX16" fmla="*/ 4162058 w 6243087"/>
                        <a:gd name="connsiteY16" fmla="*/ 2419350 h 2419350"/>
                        <a:gd name="connsiteX17" fmla="*/ 3405951 w 6243087"/>
                        <a:gd name="connsiteY17" fmla="*/ 2419350 h 2419350"/>
                        <a:gd name="connsiteX18" fmla="*/ 2712274 w 6243087"/>
                        <a:gd name="connsiteY18" fmla="*/ 2419350 h 2419350"/>
                        <a:gd name="connsiteX19" fmla="*/ 2081029 w 6243087"/>
                        <a:gd name="connsiteY19" fmla="*/ 2419350 h 2419350"/>
                        <a:gd name="connsiteX20" fmla="*/ 1449784 w 6243087"/>
                        <a:gd name="connsiteY20" fmla="*/ 2419350 h 2419350"/>
                        <a:gd name="connsiteX21" fmla="*/ 631245 w 6243087"/>
                        <a:gd name="connsiteY21" fmla="*/ 2419350 h 2419350"/>
                        <a:gd name="connsiteX22" fmla="*/ 0 w 6243087"/>
                        <a:gd name="connsiteY22" fmla="*/ 2419350 h 2419350"/>
                        <a:gd name="connsiteX23" fmla="*/ 0 w 6243087"/>
                        <a:gd name="connsiteY23" fmla="*/ 1814513 h 2419350"/>
                        <a:gd name="connsiteX24" fmla="*/ 0 w 6243087"/>
                        <a:gd name="connsiteY24" fmla="*/ 1282256 h 2419350"/>
                        <a:gd name="connsiteX25" fmla="*/ 0 w 6243087"/>
                        <a:gd name="connsiteY25" fmla="*/ 653225 h 2419350"/>
                        <a:gd name="connsiteX26" fmla="*/ 0 w 6243087"/>
                        <a:gd name="connsiteY26" fmla="*/ 0 h 24193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6243087" h="2419350" fill="none" extrusionOk="0">
                          <a:moveTo>
                            <a:pt x="0" y="0"/>
                          </a:moveTo>
                          <a:cubicBezTo>
                            <a:pt x="135161" y="-13161"/>
                            <a:pt x="328873" y="-17458"/>
                            <a:pt x="506384" y="0"/>
                          </a:cubicBezTo>
                          <a:cubicBezTo>
                            <a:pt x="683895" y="17458"/>
                            <a:pt x="958382" y="-5113"/>
                            <a:pt x="1262491" y="0"/>
                          </a:cubicBezTo>
                          <a:cubicBezTo>
                            <a:pt x="1566600" y="5113"/>
                            <a:pt x="1587272" y="-30430"/>
                            <a:pt x="1893736" y="0"/>
                          </a:cubicBezTo>
                          <a:cubicBezTo>
                            <a:pt x="2200200" y="30430"/>
                            <a:pt x="2301632" y="-25604"/>
                            <a:pt x="2649844" y="0"/>
                          </a:cubicBezTo>
                          <a:cubicBezTo>
                            <a:pt x="2998056" y="25604"/>
                            <a:pt x="3079970" y="24384"/>
                            <a:pt x="3405951" y="0"/>
                          </a:cubicBezTo>
                          <a:cubicBezTo>
                            <a:pt x="3731932" y="-24384"/>
                            <a:pt x="3835734" y="-34941"/>
                            <a:pt x="4162058" y="0"/>
                          </a:cubicBezTo>
                          <a:cubicBezTo>
                            <a:pt x="4488382" y="34941"/>
                            <a:pt x="4586042" y="6217"/>
                            <a:pt x="4980596" y="0"/>
                          </a:cubicBezTo>
                          <a:cubicBezTo>
                            <a:pt x="5375150" y="-6217"/>
                            <a:pt x="5352696" y="12300"/>
                            <a:pt x="5486980" y="0"/>
                          </a:cubicBezTo>
                          <a:cubicBezTo>
                            <a:pt x="5621264" y="-12300"/>
                            <a:pt x="6032856" y="28612"/>
                            <a:pt x="6243087" y="0"/>
                          </a:cubicBezTo>
                          <a:cubicBezTo>
                            <a:pt x="6252778" y="133703"/>
                            <a:pt x="6229688" y="324621"/>
                            <a:pt x="6243087" y="604838"/>
                          </a:cubicBezTo>
                          <a:cubicBezTo>
                            <a:pt x="6256486" y="885055"/>
                            <a:pt x="6226189" y="973441"/>
                            <a:pt x="6243087" y="1137095"/>
                          </a:cubicBezTo>
                          <a:cubicBezTo>
                            <a:pt x="6259985" y="1300749"/>
                            <a:pt x="6237319" y="1585302"/>
                            <a:pt x="6243087" y="1741932"/>
                          </a:cubicBezTo>
                          <a:cubicBezTo>
                            <a:pt x="6248855" y="1898562"/>
                            <a:pt x="6209241" y="2155422"/>
                            <a:pt x="6243087" y="2419350"/>
                          </a:cubicBezTo>
                          <a:cubicBezTo>
                            <a:pt x="5965750" y="2426701"/>
                            <a:pt x="5751562" y="2414330"/>
                            <a:pt x="5549411" y="2419350"/>
                          </a:cubicBezTo>
                          <a:cubicBezTo>
                            <a:pt x="5347260" y="2424370"/>
                            <a:pt x="5014313" y="2458444"/>
                            <a:pt x="4730873" y="2419350"/>
                          </a:cubicBezTo>
                          <a:cubicBezTo>
                            <a:pt x="4447433" y="2380256"/>
                            <a:pt x="4388857" y="2432879"/>
                            <a:pt x="4162058" y="2419350"/>
                          </a:cubicBezTo>
                          <a:cubicBezTo>
                            <a:pt x="3935259" y="2405821"/>
                            <a:pt x="3671837" y="2440891"/>
                            <a:pt x="3405951" y="2419350"/>
                          </a:cubicBezTo>
                          <a:cubicBezTo>
                            <a:pt x="3140065" y="2397809"/>
                            <a:pt x="2925520" y="2418619"/>
                            <a:pt x="2712274" y="2419350"/>
                          </a:cubicBezTo>
                          <a:cubicBezTo>
                            <a:pt x="2499028" y="2420081"/>
                            <a:pt x="2379873" y="2395103"/>
                            <a:pt x="2081029" y="2419350"/>
                          </a:cubicBezTo>
                          <a:cubicBezTo>
                            <a:pt x="1782186" y="2443597"/>
                            <a:pt x="1750388" y="2422955"/>
                            <a:pt x="1449784" y="2419350"/>
                          </a:cubicBezTo>
                          <a:cubicBezTo>
                            <a:pt x="1149181" y="2415745"/>
                            <a:pt x="839282" y="2387269"/>
                            <a:pt x="631245" y="2419350"/>
                          </a:cubicBezTo>
                          <a:cubicBezTo>
                            <a:pt x="423208" y="2451431"/>
                            <a:pt x="135407" y="2399556"/>
                            <a:pt x="0" y="2419350"/>
                          </a:cubicBezTo>
                          <a:cubicBezTo>
                            <a:pt x="-25596" y="2154097"/>
                            <a:pt x="28278" y="1950435"/>
                            <a:pt x="0" y="1814513"/>
                          </a:cubicBezTo>
                          <a:cubicBezTo>
                            <a:pt x="-28278" y="1678591"/>
                            <a:pt x="-177" y="1497992"/>
                            <a:pt x="0" y="1282256"/>
                          </a:cubicBezTo>
                          <a:cubicBezTo>
                            <a:pt x="177" y="1066520"/>
                            <a:pt x="-23181" y="798184"/>
                            <a:pt x="0" y="653225"/>
                          </a:cubicBezTo>
                          <a:cubicBezTo>
                            <a:pt x="23181" y="508266"/>
                            <a:pt x="30519" y="164332"/>
                            <a:pt x="0" y="0"/>
                          </a:cubicBezTo>
                          <a:close/>
                        </a:path>
                        <a:path w="6243087" h="2419350" stroke="0" extrusionOk="0">
                          <a:moveTo>
                            <a:pt x="0" y="0"/>
                          </a:moveTo>
                          <a:cubicBezTo>
                            <a:pt x="174679" y="25654"/>
                            <a:pt x="389840" y="-34199"/>
                            <a:pt x="693676" y="0"/>
                          </a:cubicBezTo>
                          <a:cubicBezTo>
                            <a:pt x="997512" y="34199"/>
                            <a:pt x="1165186" y="9108"/>
                            <a:pt x="1387353" y="0"/>
                          </a:cubicBezTo>
                          <a:cubicBezTo>
                            <a:pt x="1609520" y="-9108"/>
                            <a:pt x="1985347" y="-40665"/>
                            <a:pt x="2205891" y="0"/>
                          </a:cubicBezTo>
                          <a:cubicBezTo>
                            <a:pt x="2426435" y="40665"/>
                            <a:pt x="2548933" y="21877"/>
                            <a:pt x="2712274" y="0"/>
                          </a:cubicBezTo>
                          <a:cubicBezTo>
                            <a:pt x="2875615" y="-21877"/>
                            <a:pt x="3144070" y="1342"/>
                            <a:pt x="3281089" y="0"/>
                          </a:cubicBezTo>
                          <a:cubicBezTo>
                            <a:pt x="3418109" y="-1342"/>
                            <a:pt x="3849986" y="27084"/>
                            <a:pt x="4099627" y="0"/>
                          </a:cubicBezTo>
                          <a:cubicBezTo>
                            <a:pt x="4349268" y="-27084"/>
                            <a:pt x="4500126" y="28125"/>
                            <a:pt x="4793303" y="0"/>
                          </a:cubicBezTo>
                          <a:cubicBezTo>
                            <a:pt x="5086480" y="-28125"/>
                            <a:pt x="5209503" y="29895"/>
                            <a:pt x="5486980" y="0"/>
                          </a:cubicBezTo>
                          <a:cubicBezTo>
                            <a:pt x="5764457" y="-29895"/>
                            <a:pt x="5992743" y="-4104"/>
                            <a:pt x="6243087" y="0"/>
                          </a:cubicBezTo>
                          <a:cubicBezTo>
                            <a:pt x="6268273" y="126530"/>
                            <a:pt x="6263731" y="302420"/>
                            <a:pt x="6243087" y="532257"/>
                          </a:cubicBezTo>
                          <a:cubicBezTo>
                            <a:pt x="6222443" y="762094"/>
                            <a:pt x="6254588" y="900301"/>
                            <a:pt x="6243087" y="1161288"/>
                          </a:cubicBezTo>
                          <a:cubicBezTo>
                            <a:pt x="6231586" y="1422275"/>
                            <a:pt x="6249672" y="1620012"/>
                            <a:pt x="6243087" y="1766126"/>
                          </a:cubicBezTo>
                          <a:cubicBezTo>
                            <a:pt x="6236502" y="1912240"/>
                            <a:pt x="6237758" y="2219227"/>
                            <a:pt x="6243087" y="2419350"/>
                          </a:cubicBezTo>
                          <a:cubicBezTo>
                            <a:pt x="6070731" y="2402137"/>
                            <a:pt x="5895055" y="2403404"/>
                            <a:pt x="5611842" y="2419350"/>
                          </a:cubicBezTo>
                          <a:cubicBezTo>
                            <a:pt x="5328629" y="2435296"/>
                            <a:pt x="5233063" y="2406869"/>
                            <a:pt x="4918165" y="2419350"/>
                          </a:cubicBezTo>
                          <a:cubicBezTo>
                            <a:pt x="4603267" y="2431831"/>
                            <a:pt x="4427550" y="2412820"/>
                            <a:pt x="4099627" y="2419350"/>
                          </a:cubicBezTo>
                          <a:cubicBezTo>
                            <a:pt x="3771704" y="2425880"/>
                            <a:pt x="3810753" y="2433458"/>
                            <a:pt x="3593243" y="2419350"/>
                          </a:cubicBezTo>
                          <a:cubicBezTo>
                            <a:pt x="3375733" y="2405242"/>
                            <a:pt x="3269152" y="2415917"/>
                            <a:pt x="3086860" y="2419350"/>
                          </a:cubicBezTo>
                          <a:cubicBezTo>
                            <a:pt x="2904568" y="2422783"/>
                            <a:pt x="2668912" y="2426899"/>
                            <a:pt x="2455614" y="2419350"/>
                          </a:cubicBezTo>
                          <a:cubicBezTo>
                            <a:pt x="2242316" y="2411801"/>
                            <a:pt x="2159603" y="2442880"/>
                            <a:pt x="1949230" y="2419350"/>
                          </a:cubicBezTo>
                          <a:cubicBezTo>
                            <a:pt x="1738857" y="2395820"/>
                            <a:pt x="1536058" y="2443855"/>
                            <a:pt x="1130692" y="2419350"/>
                          </a:cubicBezTo>
                          <a:cubicBezTo>
                            <a:pt x="725326" y="2394845"/>
                            <a:pt x="789052" y="2410955"/>
                            <a:pt x="624309" y="2419350"/>
                          </a:cubicBezTo>
                          <a:cubicBezTo>
                            <a:pt x="459566" y="2427745"/>
                            <a:pt x="139934" y="2431661"/>
                            <a:pt x="0" y="2419350"/>
                          </a:cubicBezTo>
                          <a:cubicBezTo>
                            <a:pt x="7971" y="2161114"/>
                            <a:pt x="24675" y="2019015"/>
                            <a:pt x="0" y="1838706"/>
                          </a:cubicBezTo>
                          <a:cubicBezTo>
                            <a:pt x="-24675" y="1658397"/>
                            <a:pt x="-15165" y="1385812"/>
                            <a:pt x="0" y="1258062"/>
                          </a:cubicBezTo>
                          <a:cubicBezTo>
                            <a:pt x="15165" y="1130312"/>
                            <a:pt x="25041" y="803786"/>
                            <a:pt x="0" y="604838"/>
                          </a:cubicBezTo>
                          <a:cubicBezTo>
                            <a:pt x="-25041" y="405890"/>
                            <a:pt x="-9358" y="233606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D9DCB9F-6C2F-DD4A-B183-B893E4211510}"/>
                </a:ext>
              </a:extLst>
            </p:cNvPr>
            <p:cNvGrpSpPr/>
            <p:nvPr/>
          </p:nvGrpSpPr>
          <p:grpSpPr>
            <a:xfrm>
              <a:off x="451886" y="2222738"/>
              <a:ext cx="6096000" cy="2162237"/>
              <a:chOff x="451886" y="2222738"/>
              <a:chExt cx="6096000" cy="216223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E22C9A4-B5DF-E844-BC0A-573220F42AA7}"/>
                  </a:ext>
                </a:extLst>
              </p:cNvPr>
              <p:cNvSpPr/>
              <p:nvPr/>
            </p:nvSpPr>
            <p:spPr>
              <a:xfrm>
                <a:off x="451886" y="2775069"/>
                <a:ext cx="6096000" cy="16099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/>
              <a:p>
                <a:pPr marL="285750" indent="-285750" defTabSz="457200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" pitchFamily="2" charset="2"/>
                  <a:buChar char="§"/>
                </a:pP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When you have to </a:t>
                </a: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think</a:t>
                </a: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 about code </a:t>
                </a: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before</a:t>
                </a: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 </a:t>
                </a: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writing</a:t>
                </a: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 it.</a:t>
                </a:r>
              </a:p>
              <a:p>
                <a:pPr marL="285750" indent="-285750" defTabSz="457200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" pitchFamily="2" charset="2"/>
                  <a:buChar char="§"/>
                </a:pP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When you are likely to </a:t>
                </a: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forget</a:t>
                </a: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 later how you </a:t>
                </a: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approached </a:t>
                </a: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a problem.</a:t>
                </a:r>
              </a:p>
              <a:p>
                <a:pPr marL="285750" indent="-285750" defTabSz="457200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" pitchFamily="2" charset="2"/>
                  <a:buChar char="§"/>
                </a:pP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When there is </a:t>
                </a: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more </a:t>
                </a: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than one</a:t>
                </a: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 way </a:t>
                </a: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to </a:t>
                </a: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solve </a:t>
                </a: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a problem.</a:t>
                </a:r>
              </a:p>
              <a:p>
                <a:pPr marL="285750" indent="-285750" defTabSz="457200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" pitchFamily="2" charset="2"/>
                  <a:buChar char="§"/>
                </a:pP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When </a:t>
                </a: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others</a:t>
                </a: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 are </a:t>
                </a: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unlikely</a:t>
                </a: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 to </a:t>
                </a: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anticipate</a:t>
                </a: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 your way of </a:t>
                </a: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thinking</a:t>
                </a:r>
                <a:endParaRPr lang="en-GB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F6B7F24-69B9-DE49-BA41-A657782F1A1F}"/>
                  </a:ext>
                </a:extLst>
              </p:cNvPr>
              <p:cNvSpPr/>
              <p:nvPr/>
            </p:nvSpPr>
            <p:spPr>
              <a:xfrm>
                <a:off x="451886" y="2222738"/>
                <a:ext cx="3709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>
                    <a:solidFill>
                      <a:srgbClr val="000000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When should you write comments?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7702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E9D58-4DEA-A644-AAC4-7552699C5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3729406" cy="518117"/>
          </a:xfrm>
        </p:spPr>
        <p:txBody>
          <a:bodyPr/>
          <a:lstStyle/>
          <a:p>
            <a:r>
              <a:rPr lang="en-US" dirty="0"/>
              <a:t>the Zen of Python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56A6A2-56EC-0A41-B6F4-1BE4BA3CE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3EEACA-2CD0-074B-8BFF-4C98521B432C}"/>
              </a:ext>
            </a:extLst>
          </p:cNvPr>
          <p:cNvGrpSpPr/>
          <p:nvPr/>
        </p:nvGrpSpPr>
        <p:grpSpPr>
          <a:xfrm>
            <a:off x="3476625" y="637878"/>
            <a:ext cx="2152650" cy="701675"/>
            <a:chOff x="4785945" y="685503"/>
            <a:chExt cx="2152650" cy="7016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636CEE-AEF5-FA44-B68B-7F94DAB1D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9053"/>
            <a:stretch/>
          </p:blipFill>
          <p:spPr>
            <a:xfrm>
              <a:off x="5705475" y="685503"/>
              <a:ext cx="1233120" cy="701675"/>
            </a:xfrm>
            <a:prstGeom prst="rect">
              <a:avLst/>
            </a:prstGeom>
          </p:spPr>
        </p:pic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F7987B77-D855-E741-8C33-7BEA0889A940}"/>
                </a:ext>
              </a:extLst>
            </p:cNvPr>
            <p:cNvSpPr txBox="1">
              <a:spLocks/>
            </p:cNvSpPr>
            <p:nvPr/>
          </p:nvSpPr>
          <p:spPr>
            <a:xfrm>
              <a:off x="4785945" y="729656"/>
              <a:ext cx="1090980" cy="51811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600" b="0" kern="1200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itchFamily="49" charset="77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r"/>
              <a:r>
                <a:rPr lang="en-US" sz="2000" dirty="0"/>
                <a:t>aka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69B0805-9B51-E949-856B-721D826EA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47" y="5327747"/>
            <a:ext cx="7480300" cy="3302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323ECC8-2C55-2A49-876E-389C4D938F05}"/>
              </a:ext>
            </a:extLst>
          </p:cNvPr>
          <p:cNvGrpSpPr/>
          <p:nvPr/>
        </p:nvGrpSpPr>
        <p:grpSpPr>
          <a:xfrm>
            <a:off x="575894" y="1851837"/>
            <a:ext cx="10813441" cy="307777"/>
            <a:chOff x="575894" y="1851837"/>
            <a:chExt cx="10813441" cy="30777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BED2D47-B325-6C46-A496-422263C60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894" y="1866025"/>
              <a:ext cx="3352800" cy="2794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159FD32-749B-4541-8C9E-EC9A90595457}"/>
                </a:ext>
              </a:extLst>
            </p:cNvPr>
            <p:cNvSpPr txBox="1"/>
            <p:nvPr/>
          </p:nvSpPr>
          <p:spPr>
            <a:xfrm>
              <a:off x="4022115" y="1851837"/>
              <a:ext cx="73672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Python programmers recognize that good code can actually be beautiful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489D86F-52C8-FA43-8D71-C3EC1949E79A}"/>
              </a:ext>
            </a:extLst>
          </p:cNvPr>
          <p:cNvGrpSpPr/>
          <p:nvPr/>
        </p:nvGrpSpPr>
        <p:grpSpPr>
          <a:xfrm>
            <a:off x="552450" y="2563037"/>
            <a:ext cx="6457950" cy="307777"/>
            <a:chOff x="552450" y="2549662"/>
            <a:chExt cx="6457950" cy="30777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03A7F7B-1480-304A-997C-0FE975BAC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450" y="2563850"/>
              <a:ext cx="3606800" cy="279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37A3A6-7CA9-AC46-A55D-4BCFC115C65A}"/>
                </a:ext>
              </a:extLst>
            </p:cNvPr>
            <p:cNvSpPr txBox="1"/>
            <p:nvPr/>
          </p:nvSpPr>
          <p:spPr>
            <a:xfrm>
              <a:off x="4367580" y="2549662"/>
              <a:ext cx="2642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t-IT"/>
              </a:defPPr>
              <a:lvl1pPr>
                <a:defRPr sz="160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1pPr>
            </a:lstStyle>
            <a:p>
              <a:r>
                <a:rPr lang="en-US" sz="1400" dirty="0"/>
                <a:t>it’s always better to be clear</a:t>
              </a:r>
              <a:endParaRPr sz="14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4D3C30-7C44-1143-B086-8DEEE7FBAE89}"/>
              </a:ext>
            </a:extLst>
          </p:cNvPr>
          <p:cNvGrpSpPr/>
          <p:nvPr/>
        </p:nvGrpSpPr>
        <p:grpSpPr>
          <a:xfrm>
            <a:off x="516547" y="3274237"/>
            <a:ext cx="9941903" cy="508000"/>
            <a:chOff x="516547" y="3251634"/>
            <a:chExt cx="9941903" cy="50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1845BA4-A1DE-A941-B5E5-540A437AA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6547" y="3251634"/>
              <a:ext cx="3848100" cy="508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5324E5-9E6C-F240-BD24-9B9AECBA9C35}"/>
                </a:ext>
              </a:extLst>
            </p:cNvPr>
            <p:cNvSpPr txBox="1"/>
            <p:nvPr/>
          </p:nvSpPr>
          <p:spPr>
            <a:xfrm>
              <a:off x="4396155" y="3351746"/>
              <a:ext cx="6062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t-IT"/>
              </a:defPPr>
              <a:lvl1pPr>
                <a:defRPr sz="160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1pPr>
            </a:lstStyle>
            <a:p>
              <a:r>
                <a:rPr lang="en-US" sz="1400" dirty="0"/>
                <a:t>keep it simple if you can; if not, do not complicate stuff even more</a:t>
              </a:r>
              <a:endParaRPr sz="14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D9F73A-0A7F-A04B-A82E-403F77D3D78E}"/>
              </a:ext>
            </a:extLst>
          </p:cNvPr>
          <p:cNvGrpSpPr/>
          <p:nvPr/>
        </p:nvGrpSpPr>
        <p:grpSpPr>
          <a:xfrm>
            <a:off x="516547" y="4185660"/>
            <a:ext cx="9796095" cy="738664"/>
            <a:chOff x="516547" y="3943067"/>
            <a:chExt cx="9796095" cy="73866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5613AB-2975-BB47-8A2F-F48A1EA06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6547" y="4166349"/>
              <a:ext cx="2209800" cy="2921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F2BED0-0E7E-C540-9DE8-796953846133}"/>
                </a:ext>
              </a:extLst>
            </p:cNvPr>
            <p:cNvSpPr txBox="1"/>
            <p:nvPr/>
          </p:nvSpPr>
          <p:spPr>
            <a:xfrm>
              <a:off x="2945422" y="3943067"/>
              <a:ext cx="736722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t-IT"/>
              </a:defPPr>
              <a:lvl1pPr>
                <a:defRPr sz="160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1pPr>
            </a:lstStyle>
            <a:p>
              <a:r>
                <a:rPr lang="en-US" sz="1400" dirty="0"/>
                <a:t>Always code as if the guy who ends up maintaining your code will be a</a:t>
              </a:r>
              <a:br>
                <a:rPr lang="en-US" sz="1400" dirty="0"/>
              </a:br>
              <a:r>
                <a:rPr lang="en-US" sz="1400" dirty="0"/>
                <a:t>violent psychopath who knows where you live.  Code for readability.</a:t>
              </a:r>
            </a:p>
            <a:p>
              <a:r>
                <a:rPr lang="en-US" sz="1400" dirty="0"/>
                <a:t>- John F. Woods, 1991</a:t>
              </a:r>
              <a:endParaRPr sz="14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05C8449-FB77-3048-8D8A-CED1257A83E4}"/>
              </a:ext>
            </a:extLst>
          </p:cNvPr>
          <p:cNvGrpSpPr/>
          <p:nvPr/>
        </p:nvGrpSpPr>
        <p:grpSpPr>
          <a:xfrm>
            <a:off x="516547" y="6061372"/>
            <a:ext cx="10396170" cy="317500"/>
            <a:chOff x="516547" y="5594645"/>
            <a:chExt cx="10396170" cy="3175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535A173-35A4-DC46-9867-02D67B3D4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6547" y="5594645"/>
              <a:ext cx="2857500" cy="3175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6FED36-DD73-C247-9658-4B398A0D2F89}"/>
                </a:ext>
              </a:extLst>
            </p:cNvPr>
            <p:cNvSpPr txBox="1"/>
            <p:nvPr/>
          </p:nvSpPr>
          <p:spPr>
            <a:xfrm>
              <a:off x="3545497" y="5599507"/>
              <a:ext cx="73672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t-IT"/>
              </a:defPPr>
              <a:lvl1pPr>
                <a:defRPr sz="160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1pPr>
            </a:lstStyle>
            <a:p>
              <a:r>
                <a:rPr lang="en-US" sz="1400" dirty="0"/>
                <a:t>your code cannot be perfect, but it doesn’t mean that you cannot make it work, for now</a:t>
              </a:r>
              <a:endParaRPr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9775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655B43-8A15-704A-A450-C2D4D168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5BC8F1-D530-3C4E-AF24-E78875E81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70979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ea typeface="Lato" panose="020F0502020204030203" pitchFamily="34" charset="0"/>
                <a:cs typeface="Lato" panose="020F0502020204030203" pitchFamily="34" charset="0"/>
              </a:rPr>
              <a:t>today</a:t>
            </a:r>
            <a:endParaRPr sz="4400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B96659E7-A5AC-6640-93A3-4DFD002E9C03}"/>
              </a:ext>
            </a:extLst>
          </p:cNvPr>
          <p:cNvSpPr/>
          <p:nvPr/>
        </p:nvSpPr>
        <p:spPr>
          <a:xfrm>
            <a:off x="4565109" y="2545345"/>
            <a:ext cx="838358" cy="838358"/>
          </a:xfrm>
          <a:prstGeom prst="plus">
            <a:avLst>
              <a:gd name="adj" fmla="val 47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ECB26E-4F10-6D45-A2AD-16BD17A11348}"/>
              </a:ext>
            </a:extLst>
          </p:cNvPr>
          <p:cNvSpPr txBox="1"/>
          <p:nvPr/>
        </p:nvSpPr>
        <p:spPr>
          <a:xfrm>
            <a:off x="1886552" y="2056583"/>
            <a:ext cx="18700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Practice!</a:t>
            </a:r>
          </a:p>
          <a:p>
            <a:pPr algn="r"/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Practice!</a:t>
            </a:r>
          </a:p>
          <a:p>
            <a:pPr algn="r"/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&amp;</a:t>
            </a:r>
          </a:p>
          <a:p>
            <a:pPr algn="r"/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Practice!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DB84E42D-D02F-6546-A127-BA87914BE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1972" y="462919"/>
            <a:ext cx="5514807" cy="500321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Python, but particularly, why Python?</a:t>
            </a:r>
          </a:p>
          <a:p>
            <a:r>
              <a:rPr lang="en-US" sz="2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installing and first steps</a:t>
            </a:r>
          </a:p>
          <a:p>
            <a:r>
              <a:rPr lang="en-US" sz="2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variables, data structures and constructs</a:t>
            </a:r>
          </a:p>
          <a:p>
            <a:r>
              <a:rPr lang="en-US" sz="2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functions and object-oriented programming</a:t>
            </a:r>
          </a:p>
          <a:p>
            <a:r>
              <a:rPr lang="en-US" sz="2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time to practice even more!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ADE384-2078-F141-9ED0-AF07E5D8D8DB}"/>
              </a:ext>
            </a:extLst>
          </p:cNvPr>
          <p:cNvSpPr/>
          <p:nvPr/>
        </p:nvSpPr>
        <p:spPr>
          <a:xfrm>
            <a:off x="4499794" y="6378758"/>
            <a:ext cx="6910801" cy="419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Special thanks: Valerio Maggio (@</a:t>
            </a:r>
            <a:r>
              <a:rPr lang="en-US" sz="16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lerioma</a:t>
            </a:r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 and Lorenzo </a:t>
            </a:r>
            <a:r>
              <a:rPr lang="en-US" sz="16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Gaifas</a:t>
            </a:r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(@</a:t>
            </a:r>
            <a:r>
              <a:rPr lang="en-US" sz="16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brisvag</a:t>
            </a:r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  <a:endParaRPr sz="1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27C604-5489-0341-A7E9-6581A5BD6005}"/>
              </a:ext>
            </a:extLst>
          </p:cNvPr>
          <p:cNvSpPr txBox="1"/>
          <p:nvPr/>
        </p:nvSpPr>
        <p:spPr>
          <a:xfrm>
            <a:off x="2968860" y="5493838"/>
            <a:ext cx="8441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Solutions and examples can be found @ </a:t>
            </a:r>
            <a:r>
              <a:rPr lang="en-GB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/>
              </a:rPr>
              <a:t>https://github.com/covix/intro-to-python/</a:t>
            </a:r>
            <a:endParaRPr lang="en-GB" sz="1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r"/>
            <a:r>
              <a:rPr lang="en-GB" sz="1600" b="1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(but do not check them out yet)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C87F2A-C351-2A4B-955F-D7A4BCC3DF86}"/>
              </a:ext>
            </a:extLst>
          </p:cNvPr>
          <p:cNvSpPr/>
          <p:nvPr/>
        </p:nvSpPr>
        <p:spPr>
          <a:xfrm>
            <a:off x="5560916" y="6040204"/>
            <a:ext cx="58496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content from </a:t>
            </a:r>
            <a:r>
              <a:rPr lang="en-GB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https://github.com/ehmatthes/intro_programming</a:t>
            </a:r>
            <a:endParaRPr lang="en-IT" sz="1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295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E3F3C-8B3E-3947-9456-AC9D030F2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39157"/>
            <a:ext cx="11029616" cy="613367"/>
          </a:xfrm>
        </p:spPr>
        <p:txBody>
          <a:bodyPr>
            <a:normAutofit/>
          </a:bodyPr>
          <a:lstStyle/>
          <a:p>
            <a:r>
              <a:rPr lang="en-US" dirty="0"/>
              <a:t>exercises! #1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169AB9-69BF-2B49-B8EA-EFB1E7AC1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39C8B-3B42-E344-A9C2-C47A0C56C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" y="2732039"/>
            <a:ext cx="7540625" cy="27886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719FF7-C29F-CB43-A418-722D776C51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63" t="58675" b="15983"/>
          <a:stretch/>
        </p:blipFill>
        <p:spPr>
          <a:xfrm>
            <a:off x="990600" y="2223622"/>
            <a:ext cx="2165348" cy="282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7CBC70-610E-264A-A612-567D17CA0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236" b="17979"/>
          <a:stretch/>
        </p:blipFill>
        <p:spPr>
          <a:xfrm>
            <a:off x="566369" y="1337268"/>
            <a:ext cx="4196131" cy="9149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65F219-5C73-BD44-9356-FB0DDC3B8CD9}"/>
              </a:ext>
            </a:extLst>
          </p:cNvPr>
          <p:cNvSpPr txBox="1"/>
          <p:nvPr/>
        </p:nvSpPr>
        <p:spPr>
          <a:xfrm>
            <a:off x="575894" y="5746461"/>
            <a:ext cx="4929555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it-IT"/>
            </a:defPPr>
            <a:lvl1pPr>
              <a:defRPr b="1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GB" dirty="0"/>
              <a:t>p</a:t>
            </a:r>
            <a:r>
              <a:rPr lang="en-IT" dirty="0"/>
              <a:t>ro tip: Python </a:t>
            </a:r>
            <a:r>
              <a:rPr lang="en-IT" b="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error messages</a:t>
            </a:r>
            <a:r>
              <a:rPr lang="en-IT" dirty="0"/>
              <a:t> are your </a:t>
            </a:r>
            <a:r>
              <a:rPr lang="en-IT" b="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friends</a:t>
            </a:r>
          </a:p>
        </p:txBody>
      </p:sp>
    </p:spTree>
    <p:extLst>
      <p:ext uri="{BB962C8B-B14F-4D97-AF65-F5344CB8AC3E}">
        <p14:creationId xmlns:p14="http://schemas.microsoft.com/office/powerpoint/2010/main" val="2535849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AA1022-F0D2-8549-9986-2650CBFB1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63" t="58675" b="15983"/>
          <a:stretch/>
        </p:blipFill>
        <p:spPr>
          <a:xfrm>
            <a:off x="990600" y="2223622"/>
            <a:ext cx="2165348" cy="282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753CD-EACB-DB41-84BE-917A28B74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236" b="17979"/>
          <a:stretch/>
        </p:blipFill>
        <p:spPr>
          <a:xfrm>
            <a:off x="566369" y="1337268"/>
            <a:ext cx="4196131" cy="9149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9E3F3C-8B3E-3947-9456-AC9D030F2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39157"/>
            <a:ext cx="11029616" cy="613367"/>
          </a:xfrm>
        </p:spPr>
        <p:txBody>
          <a:bodyPr>
            <a:normAutofit/>
          </a:bodyPr>
          <a:lstStyle/>
          <a:p>
            <a:r>
              <a:rPr lang="en-US" dirty="0"/>
              <a:t>exercises! #1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169AB9-69BF-2B49-B8EA-EFB1E7AC1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39C8B-3B42-E344-A9C2-C47A0C56C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" y="2732039"/>
            <a:ext cx="7540625" cy="278869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B0380B-8797-974E-A89C-BABFE4466DA2}"/>
              </a:ext>
            </a:extLst>
          </p:cNvPr>
          <p:cNvCxnSpPr>
            <a:cxnSpLocks/>
          </p:cNvCxnSpPr>
          <p:nvPr/>
        </p:nvCxnSpPr>
        <p:spPr>
          <a:xfrm>
            <a:off x="7709234" y="1239895"/>
            <a:ext cx="0" cy="43782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83BEF0-01CC-9341-B18A-4C2D423E39D5}"/>
              </a:ext>
            </a:extLst>
          </p:cNvPr>
          <p:cNvSpPr txBox="1"/>
          <p:nvPr/>
        </p:nvSpPr>
        <p:spPr>
          <a:xfrm>
            <a:off x="8126345" y="2730503"/>
            <a:ext cx="3479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+ </a:t>
            </a:r>
            <a:r>
              <a:rPr lang="en-US" sz="24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bonus</a:t>
            </a:r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question</a:t>
            </a:r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:</a:t>
            </a:r>
          </a:p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you </a:t>
            </a:r>
            <a:r>
              <a:rPr lang="en-US" sz="24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multiply</a:t>
            </a:r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sz="24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string</a:t>
            </a:r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by an </a:t>
            </a:r>
            <a:r>
              <a:rPr lang="en-US" sz="24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integer</a:t>
            </a:r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?</a:t>
            </a:r>
            <a:endParaRPr sz="24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A49D06-A3AB-0F44-8661-4A6E252D38ED}"/>
              </a:ext>
            </a:extLst>
          </p:cNvPr>
          <p:cNvSpPr txBox="1"/>
          <p:nvPr/>
        </p:nvSpPr>
        <p:spPr>
          <a:xfrm>
            <a:off x="575894" y="5746461"/>
            <a:ext cx="4929555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it-IT"/>
            </a:defPPr>
            <a:lvl1pPr>
              <a:defRPr b="1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GB" dirty="0"/>
              <a:t>p</a:t>
            </a:r>
            <a:r>
              <a:rPr lang="en-IT" dirty="0"/>
              <a:t>ro tip: Python </a:t>
            </a:r>
            <a:r>
              <a:rPr lang="en-IT" b="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error messages</a:t>
            </a:r>
            <a:r>
              <a:rPr lang="en-IT" dirty="0"/>
              <a:t> are your </a:t>
            </a:r>
            <a:r>
              <a:rPr lang="en-IT" b="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friends</a:t>
            </a:r>
          </a:p>
        </p:txBody>
      </p:sp>
    </p:spTree>
    <p:extLst>
      <p:ext uri="{BB962C8B-B14F-4D97-AF65-F5344CB8AC3E}">
        <p14:creationId xmlns:p14="http://schemas.microsoft.com/office/powerpoint/2010/main" val="929509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37DF9-1F68-FE4F-A8F9-DB21F8496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167683"/>
            <a:ext cx="11029616" cy="988332"/>
          </a:xfrm>
        </p:spPr>
        <p:txBody>
          <a:bodyPr/>
          <a:lstStyle/>
          <a:p>
            <a:r>
              <a:rPr lang="en-US" dirty="0"/>
              <a:t>a word about </a:t>
            </a:r>
            <a:r>
              <a:rPr lang="en-US" dirty="0">
                <a:solidFill>
                  <a:schemeClr val="accent1"/>
                </a:solidFill>
              </a:rPr>
              <a:t>types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18D72D-5774-7748-94FF-F19EE74A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4A5461-99EE-584B-9AA4-FA575FB86C55}"/>
              </a:ext>
            </a:extLst>
          </p:cNvPr>
          <p:cNvGrpSpPr/>
          <p:nvPr/>
        </p:nvGrpSpPr>
        <p:grpSpPr>
          <a:xfrm>
            <a:off x="728279" y="1708100"/>
            <a:ext cx="4555990" cy="1814746"/>
            <a:chOff x="728279" y="1708100"/>
            <a:chExt cx="4555990" cy="181474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6A1E02C-B6CE-8F4F-A0A9-8F76B382CF8F}"/>
                </a:ext>
              </a:extLst>
            </p:cNvPr>
            <p:cNvSpPr/>
            <p:nvPr/>
          </p:nvSpPr>
          <p:spPr>
            <a:xfrm>
              <a:off x="728279" y="2194617"/>
              <a:ext cx="4555990" cy="132822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285750" indent="-285750" defTabSz="457200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" pitchFamily="2" charset="2"/>
                <a:buChar char="§"/>
              </a:pPr>
              <a:r>
                <a:rPr lang="en-GB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it is not required to specify the types of variables/functions</a:t>
              </a:r>
            </a:p>
            <a:p>
              <a:pPr marL="285750" indent="-285750" defTabSz="457200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" pitchFamily="2" charset="2"/>
                <a:buChar char="§"/>
              </a:pPr>
              <a:r>
                <a:rPr lang="en-GB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it is automatically inferred by operations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4B3503-550E-E749-9FD9-DEFEDBA67072}"/>
                </a:ext>
              </a:extLst>
            </p:cNvPr>
            <p:cNvSpPr/>
            <p:nvPr/>
          </p:nvSpPr>
          <p:spPr>
            <a:xfrm>
              <a:off x="728279" y="1708100"/>
              <a:ext cx="16914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dirty="0">
                  <a:solidFill>
                    <a:srgbClr val="000000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dynamic</a:t>
              </a:r>
              <a:r>
                <a:rPr lang="it-IT" dirty="0">
                  <a:solidFill>
                    <a:srgbClr val="000000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GB" dirty="0">
                  <a:solidFill>
                    <a:srgbClr val="000000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typing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AA246-523C-6242-987E-9B4E4FB05069}"/>
              </a:ext>
            </a:extLst>
          </p:cNvPr>
          <p:cNvGrpSpPr/>
          <p:nvPr/>
        </p:nvGrpSpPr>
        <p:grpSpPr>
          <a:xfrm>
            <a:off x="728279" y="4010750"/>
            <a:ext cx="4863999" cy="1437149"/>
            <a:chOff x="728279" y="4010750"/>
            <a:chExt cx="4863999" cy="143714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DD49F79-28E5-0D42-8583-F00255B1B807}"/>
                </a:ext>
              </a:extLst>
            </p:cNvPr>
            <p:cNvSpPr/>
            <p:nvPr/>
          </p:nvSpPr>
          <p:spPr>
            <a:xfrm>
              <a:off x="728279" y="4010750"/>
              <a:ext cx="15584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dirty="0">
                  <a:solidFill>
                    <a:srgbClr val="000000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strong </a:t>
              </a:r>
              <a:r>
                <a:rPr lang="en-GB" dirty="0">
                  <a:solidFill>
                    <a:srgbClr val="000000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typing</a:t>
              </a:r>
              <a:r>
                <a:rPr lang="en-GB" b="1" dirty="0">
                  <a:solidFill>
                    <a:srgbClr val="000000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719A63-8CDF-9F49-9FE7-66916C9CAACF}"/>
                </a:ext>
              </a:extLst>
            </p:cNvPr>
            <p:cNvSpPr/>
            <p:nvPr/>
          </p:nvSpPr>
          <p:spPr>
            <a:xfrm>
              <a:off x="728279" y="4331232"/>
              <a:ext cx="4863999" cy="11166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285750" indent="-285750" defTabSz="457200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" pitchFamily="2" charset="2"/>
                <a:buChar char="§"/>
              </a:pPr>
              <a:r>
                <a:rPr lang="en-GB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once the type has been inferred, it cannot change without explicit </a:t>
              </a:r>
              <a:r>
                <a:rPr lang="en-GB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cast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6049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58534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logical tests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721B7C-BA23-E24F-838E-D17DC53FDDFF}"/>
              </a:ext>
            </a:extLst>
          </p:cNvPr>
          <p:cNvSpPr/>
          <p:nvPr/>
        </p:nvSpPr>
        <p:spPr>
          <a:xfrm>
            <a:off x="776288" y="5563401"/>
            <a:ext cx="5074268" cy="694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remember: equality means having the same value!</a:t>
            </a:r>
            <a:endParaRPr lang="en-GB" sz="1600" dirty="0">
              <a:solidFill>
                <a:schemeClr val="accent1"/>
              </a:solidFill>
              <a:latin typeface="Inconsolata" pitchFamily="49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C385D0-1B6B-3D40-B309-EBFDAE80559B}"/>
              </a:ext>
            </a:extLst>
          </p:cNvPr>
          <p:cNvGrpSpPr/>
          <p:nvPr/>
        </p:nvGrpSpPr>
        <p:grpSpPr>
          <a:xfrm>
            <a:off x="7507637" y="1166301"/>
            <a:ext cx="2853372" cy="5060047"/>
            <a:chOff x="7546139" y="1108550"/>
            <a:chExt cx="2853372" cy="506004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3D61673-7CE4-B94C-964A-91CDF4AEA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6139" y="1108550"/>
              <a:ext cx="2853372" cy="499091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38D8045-5301-A443-AC92-996E49665615}"/>
                </a:ext>
              </a:extLst>
            </p:cNvPr>
            <p:cNvSpPr/>
            <p:nvPr/>
          </p:nvSpPr>
          <p:spPr>
            <a:xfrm>
              <a:off x="7690585" y="1501541"/>
              <a:ext cx="1164657" cy="344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7DAA80-4CDD-0C46-9D3F-C8EFF9C2E25E}"/>
                </a:ext>
              </a:extLst>
            </p:cNvPr>
            <p:cNvSpPr/>
            <p:nvPr/>
          </p:nvSpPr>
          <p:spPr>
            <a:xfrm>
              <a:off x="7690585" y="2196265"/>
              <a:ext cx="1164657" cy="344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3F569A-BE8D-8340-9E5E-1CA919329A9E}"/>
                </a:ext>
              </a:extLst>
            </p:cNvPr>
            <p:cNvSpPr/>
            <p:nvPr/>
          </p:nvSpPr>
          <p:spPr>
            <a:xfrm>
              <a:off x="7690585" y="2929489"/>
              <a:ext cx="1164657" cy="344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49A1A8-10F6-8B47-A297-5C4BD951ED44}"/>
                </a:ext>
              </a:extLst>
            </p:cNvPr>
            <p:cNvSpPr/>
            <p:nvPr/>
          </p:nvSpPr>
          <p:spPr>
            <a:xfrm>
              <a:off x="7690585" y="3643463"/>
              <a:ext cx="1164657" cy="344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3A9C049-56C5-3E48-B9B7-953FEA247A9A}"/>
                </a:ext>
              </a:extLst>
            </p:cNvPr>
            <p:cNvSpPr/>
            <p:nvPr/>
          </p:nvSpPr>
          <p:spPr>
            <a:xfrm>
              <a:off x="7690585" y="4367062"/>
              <a:ext cx="1164657" cy="344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FDCF743-D810-FB4D-9735-BFC5FD80A0F0}"/>
                </a:ext>
              </a:extLst>
            </p:cNvPr>
            <p:cNvSpPr/>
            <p:nvPr/>
          </p:nvSpPr>
          <p:spPr>
            <a:xfrm>
              <a:off x="7690585" y="5081037"/>
              <a:ext cx="1164657" cy="344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A459FB3-D7EA-2941-84B5-D34D29B48ABC}"/>
                </a:ext>
              </a:extLst>
            </p:cNvPr>
            <p:cNvSpPr/>
            <p:nvPr/>
          </p:nvSpPr>
          <p:spPr>
            <a:xfrm>
              <a:off x="7690585" y="5823889"/>
              <a:ext cx="1164657" cy="344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488ACB3-08D6-104D-8E44-2C00AD56E404}"/>
              </a:ext>
            </a:extLst>
          </p:cNvPr>
          <p:cNvSpPr/>
          <p:nvPr/>
        </p:nvSpPr>
        <p:spPr>
          <a:xfrm>
            <a:off x="776288" y="1798123"/>
            <a:ext cx="5074268" cy="2388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wait, did we say anything about the </a:t>
            </a:r>
            <a:r>
              <a:rPr lang="en-GB" sz="16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bool</a:t>
            </a:r>
            <a:r>
              <a:rPr lang="en-GB" sz="16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type?</a:t>
            </a:r>
          </a:p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no, but </a:t>
            </a:r>
            <a:r>
              <a:rPr lang="en-GB" sz="16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bool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corresponds to </a:t>
            </a:r>
            <a:r>
              <a:rPr lang="en-GB" sz="16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int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in Python</a:t>
            </a:r>
          </a:p>
          <a:p>
            <a:pPr marL="742950" lvl="1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 addition there are </a:t>
            </a:r>
            <a:r>
              <a:rPr lang="en-GB" sz="16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True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and </a:t>
            </a:r>
            <a:r>
              <a:rPr lang="en-GB" sz="16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False 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(as we’ve already seen)</a:t>
            </a:r>
          </a:p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 can also use the next conditional operators to compare variables</a:t>
            </a:r>
            <a:endParaRPr lang="en-GB" sz="1600" dirty="0">
              <a:solidFill>
                <a:schemeClr val="accent1"/>
              </a:solidFill>
              <a:latin typeface="Inconsolata" pitchFamily="49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7A2978-379A-6643-933A-C57EFE7CA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56"/>
          <a:stretch/>
        </p:blipFill>
        <p:spPr>
          <a:xfrm>
            <a:off x="2791931" y="3746089"/>
            <a:ext cx="2829426" cy="172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39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58534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logical tests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721B7C-BA23-E24F-838E-D17DC53FDDFF}"/>
              </a:ext>
            </a:extLst>
          </p:cNvPr>
          <p:cNvSpPr/>
          <p:nvPr/>
        </p:nvSpPr>
        <p:spPr>
          <a:xfrm>
            <a:off x="776288" y="5563401"/>
            <a:ext cx="5074268" cy="694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remember: equality means having the same value!</a:t>
            </a:r>
            <a:endParaRPr lang="en-GB" sz="1600" dirty="0">
              <a:solidFill>
                <a:schemeClr val="accent1"/>
              </a:solidFill>
              <a:latin typeface="Inconsolata" pitchFamily="49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8A23C1-7DD7-5A43-A8CE-C8F500A19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637" y="1166301"/>
            <a:ext cx="2853372" cy="49909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99F6C83-1719-D441-8FED-4C5676E7D5F4}"/>
              </a:ext>
            </a:extLst>
          </p:cNvPr>
          <p:cNvSpPr/>
          <p:nvPr/>
        </p:nvSpPr>
        <p:spPr>
          <a:xfrm>
            <a:off x="776288" y="1798123"/>
            <a:ext cx="5074268" cy="2388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wait, did we say anything about the </a:t>
            </a:r>
            <a:r>
              <a:rPr lang="en-GB" sz="16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bool</a:t>
            </a:r>
            <a:r>
              <a:rPr lang="en-GB" sz="16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type?</a:t>
            </a:r>
          </a:p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no, but </a:t>
            </a:r>
            <a:r>
              <a:rPr lang="en-GB" sz="16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bool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corresponds to </a:t>
            </a:r>
            <a:r>
              <a:rPr lang="en-GB" sz="16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int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in Python</a:t>
            </a:r>
          </a:p>
          <a:p>
            <a:pPr marL="742950" lvl="1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 addition there are </a:t>
            </a:r>
            <a:r>
              <a:rPr lang="en-GB" sz="16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True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and </a:t>
            </a:r>
            <a:r>
              <a:rPr lang="en-GB" sz="16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False 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(as we’ve already seen)</a:t>
            </a:r>
          </a:p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 can also use the next conditional operators to compare variables</a:t>
            </a:r>
            <a:endParaRPr lang="en-GB" sz="1600" dirty="0">
              <a:solidFill>
                <a:schemeClr val="accent1"/>
              </a:solidFill>
              <a:latin typeface="Inconsolata" pitchFamily="49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CBD389-5647-A849-8B97-21ECBA107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56"/>
          <a:stretch/>
        </p:blipFill>
        <p:spPr>
          <a:xfrm>
            <a:off x="2791931" y="3746089"/>
            <a:ext cx="2829426" cy="172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51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58534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en-US" dirty="0"/>
              <a:t>, the </a:t>
            </a:r>
            <a:r>
              <a:rPr lang="en-US" dirty="0">
                <a:solidFill>
                  <a:schemeClr val="accent1"/>
                </a:solidFill>
              </a:rPr>
              <a:t>else</a:t>
            </a:r>
            <a:r>
              <a:rPr lang="en-US" dirty="0"/>
              <a:t> and the.. </a:t>
            </a:r>
            <a:r>
              <a:rPr lang="en-US" dirty="0">
                <a:solidFill>
                  <a:schemeClr val="accent1"/>
                </a:solidFill>
              </a:rPr>
              <a:t>offside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D2B021-7420-A04B-B7BB-575B2FC1B228}"/>
              </a:ext>
            </a:extLst>
          </p:cNvPr>
          <p:cNvSpPr/>
          <p:nvPr/>
        </p:nvSpPr>
        <p:spPr>
          <a:xfrm>
            <a:off x="623888" y="1645723"/>
            <a:ext cx="5074268" cy="2062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 </a:t>
            </a:r>
            <a:r>
              <a:rPr lang="en-GB" sz="16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if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 statement tests for a condition, and then responds to that condition. </a:t>
            </a:r>
          </a:p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if the condition is </a:t>
            </a:r>
            <a:r>
              <a:rPr lang="en-GB" sz="16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true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then whatever action is listed next gets carried out. </a:t>
            </a:r>
          </a:p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can test for multiple conditions at the same time, and respond appropriately to each condition.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ED4DC1-988D-3643-86DE-5A225EBE9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715" y="1337912"/>
            <a:ext cx="3112840" cy="229836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A7E8A6-D961-4E46-8450-02CE0AB7D81B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8624239" y="3195589"/>
            <a:ext cx="748284" cy="826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59CEB17-55CF-CE42-BA51-7A8CDC14E7A7}"/>
              </a:ext>
            </a:extLst>
          </p:cNvPr>
          <p:cNvSpPr txBox="1"/>
          <p:nvPr/>
        </p:nvSpPr>
        <p:spPr>
          <a:xfrm>
            <a:off x="9372523" y="3852842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what about this?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BB9348-B482-2349-B137-1EC1565AC12A}"/>
              </a:ext>
            </a:extLst>
          </p:cNvPr>
          <p:cNvSpPr txBox="1"/>
          <p:nvPr/>
        </p:nvSpPr>
        <p:spPr>
          <a:xfrm>
            <a:off x="9391773" y="4215659"/>
            <a:ext cx="2531975" cy="18158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offside rule is used to decide what’s inside the block</a:t>
            </a:r>
          </a:p>
          <a:p>
            <a:endParaRPr lang="en-US" sz="1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it applies to </a:t>
            </a:r>
            <a:r>
              <a:rPr lang="en-US" sz="1600" b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all </a:t>
            </a:r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blocks!</a:t>
            </a:r>
          </a:p>
          <a:p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conditionals, loops and functions!</a:t>
            </a:r>
          </a:p>
        </p:txBody>
      </p:sp>
    </p:spTree>
    <p:extLst>
      <p:ext uri="{BB962C8B-B14F-4D97-AF65-F5344CB8AC3E}">
        <p14:creationId xmlns:p14="http://schemas.microsoft.com/office/powerpoint/2010/main" val="3520182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58534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en-US" dirty="0"/>
              <a:t>, the </a:t>
            </a:r>
            <a:r>
              <a:rPr lang="en-US" dirty="0">
                <a:solidFill>
                  <a:schemeClr val="accent1"/>
                </a:solidFill>
              </a:rPr>
              <a:t>else</a:t>
            </a:r>
            <a:r>
              <a:rPr lang="en-US" dirty="0"/>
              <a:t> and the.. </a:t>
            </a:r>
            <a:r>
              <a:rPr lang="en-US" dirty="0">
                <a:solidFill>
                  <a:schemeClr val="accent1"/>
                </a:solidFill>
              </a:rPr>
              <a:t>offside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D2B021-7420-A04B-B7BB-575B2FC1B228}"/>
              </a:ext>
            </a:extLst>
          </p:cNvPr>
          <p:cNvSpPr/>
          <p:nvPr/>
        </p:nvSpPr>
        <p:spPr>
          <a:xfrm>
            <a:off x="623888" y="1645723"/>
            <a:ext cx="5074268" cy="2062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 </a:t>
            </a:r>
            <a:r>
              <a:rPr lang="en-GB" sz="16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if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 statement tests for a condition, and then responds to that condition. </a:t>
            </a:r>
          </a:p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if the condition is </a:t>
            </a:r>
            <a:r>
              <a:rPr lang="en-GB" sz="16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true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then whatever action is listed next gets carried out. </a:t>
            </a:r>
          </a:p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can test for multiple conditions at the same time, and respond appropriately to each condition.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ED4DC1-988D-3643-86DE-5A225EBE9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715" y="1337912"/>
            <a:ext cx="3112840" cy="229836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A7E8A6-D961-4E46-8450-02CE0AB7D81B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8624239" y="3195589"/>
            <a:ext cx="748284" cy="826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59CEB17-55CF-CE42-BA51-7A8CDC14E7A7}"/>
              </a:ext>
            </a:extLst>
          </p:cNvPr>
          <p:cNvSpPr txBox="1"/>
          <p:nvPr/>
        </p:nvSpPr>
        <p:spPr>
          <a:xfrm>
            <a:off x="9372523" y="3852842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what about this?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BB9348-B482-2349-B137-1EC1565AC12A}"/>
              </a:ext>
            </a:extLst>
          </p:cNvPr>
          <p:cNvSpPr txBox="1"/>
          <p:nvPr/>
        </p:nvSpPr>
        <p:spPr>
          <a:xfrm>
            <a:off x="9391773" y="4215659"/>
            <a:ext cx="2531975" cy="18158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offside rule is used to decide what’s inside the block</a:t>
            </a:r>
          </a:p>
          <a:p>
            <a:endParaRPr lang="en-US" sz="1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it applies to </a:t>
            </a:r>
            <a:r>
              <a:rPr lang="en-US" sz="1600" b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all </a:t>
            </a:r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blocks!</a:t>
            </a:r>
          </a:p>
          <a:p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conditionals, loops and functions!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BF982A4-D4F9-D44C-8893-ECB10C442A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01"/>
          <a:stretch/>
        </p:blipFill>
        <p:spPr>
          <a:xfrm>
            <a:off x="237569" y="3900440"/>
            <a:ext cx="4489157" cy="26648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2BE44AE-710B-FF49-9298-591211361D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094"/>
          <a:stretch/>
        </p:blipFill>
        <p:spPr>
          <a:xfrm>
            <a:off x="4810336" y="3900440"/>
            <a:ext cx="3411087" cy="209196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1771DE-B62D-4C46-909B-2F1A22DBFC9F}"/>
              </a:ext>
            </a:extLst>
          </p:cNvPr>
          <p:cNvSpPr txBox="1"/>
          <p:nvPr/>
        </p:nvSpPr>
        <p:spPr>
          <a:xfrm>
            <a:off x="4775564" y="6010736"/>
            <a:ext cx="26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never forget about </a:t>
            </a:r>
            <a:r>
              <a:rPr lang="en-US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elif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85645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9C1797-343E-0F42-971E-51ABA104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BF435A-D218-3448-BCBC-6FC8757CD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479400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but, what is </a:t>
            </a:r>
            <a:r>
              <a:rPr lang="en-US" dirty="0">
                <a:solidFill>
                  <a:schemeClr val="accent1"/>
                </a:solidFill>
              </a:rPr>
              <a:t>True</a:t>
            </a:r>
            <a:r>
              <a:rPr lang="en-US" dirty="0"/>
              <a:t>?</a:t>
            </a:r>
            <a:endParaRPr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A0FA8C-0A33-0846-916D-923E098C8C01}"/>
              </a:ext>
            </a:extLst>
          </p:cNvPr>
          <p:cNvGrpSpPr/>
          <p:nvPr/>
        </p:nvGrpSpPr>
        <p:grpSpPr>
          <a:xfrm>
            <a:off x="644283" y="5206876"/>
            <a:ext cx="7028195" cy="1123473"/>
            <a:chOff x="644283" y="5206876"/>
            <a:chExt cx="7028195" cy="112347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C30C444-5714-AA44-9770-38539A84F720}"/>
                </a:ext>
              </a:extLst>
            </p:cNvPr>
            <p:cNvGrpSpPr/>
            <p:nvPr/>
          </p:nvGrpSpPr>
          <p:grpSpPr>
            <a:xfrm>
              <a:off x="644283" y="5245751"/>
              <a:ext cx="2911168" cy="1084598"/>
              <a:chOff x="644283" y="5207391"/>
              <a:chExt cx="2911168" cy="108459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20BC6CB-3065-5144-88D4-CA0A895320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0059" r="22278"/>
              <a:stretch/>
            </p:blipFill>
            <p:spPr>
              <a:xfrm>
                <a:off x="644283" y="5320507"/>
                <a:ext cx="2784199" cy="971482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0206F2B-F318-3741-A432-7D679889304A}"/>
                  </a:ext>
                </a:extLst>
              </p:cNvPr>
              <p:cNvSpPr/>
              <p:nvPr/>
            </p:nvSpPr>
            <p:spPr>
              <a:xfrm>
                <a:off x="3346081" y="5207391"/>
                <a:ext cx="209370" cy="2093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3</a:t>
                </a:r>
                <a:endParaRPr sz="1050" dirty="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5F43EE1-A737-F541-9D04-4F304206780C}"/>
                </a:ext>
              </a:extLst>
            </p:cNvPr>
            <p:cNvGrpSpPr/>
            <p:nvPr/>
          </p:nvGrpSpPr>
          <p:grpSpPr>
            <a:xfrm>
              <a:off x="4779871" y="5206876"/>
              <a:ext cx="2892607" cy="1123473"/>
              <a:chOff x="7379516" y="2608021"/>
              <a:chExt cx="2892607" cy="112347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9E6A315-14A2-2E45-8080-6A2E014DC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1211" r="35532"/>
              <a:stretch/>
            </p:blipFill>
            <p:spPr>
              <a:xfrm>
                <a:off x="7379516" y="2738286"/>
                <a:ext cx="2765469" cy="993208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D604BDD-0B54-8A43-9F79-88806B8E6D88}"/>
                  </a:ext>
                </a:extLst>
              </p:cNvPr>
              <p:cNvSpPr/>
              <p:nvPr/>
            </p:nvSpPr>
            <p:spPr>
              <a:xfrm>
                <a:off x="10062753" y="2608021"/>
                <a:ext cx="209370" cy="2093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5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D670D2-56B9-7443-81A1-A12EEB1ECFF4}"/>
              </a:ext>
            </a:extLst>
          </p:cNvPr>
          <p:cNvGrpSpPr/>
          <p:nvPr/>
        </p:nvGrpSpPr>
        <p:grpSpPr>
          <a:xfrm>
            <a:off x="644283" y="1680615"/>
            <a:ext cx="10751857" cy="1110401"/>
            <a:chOff x="644283" y="1680615"/>
            <a:chExt cx="10751857" cy="1110401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0F7E7FA-7070-AA4E-9A98-301891B6C533}"/>
                </a:ext>
              </a:extLst>
            </p:cNvPr>
            <p:cNvGrpSpPr/>
            <p:nvPr/>
          </p:nvGrpSpPr>
          <p:grpSpPr>
            <a:xfrm>
              <a:off x="644283" y="1680615"/>
              <a:ext cx="2888884" cy="1110401"/>
              <a:chOff x="644283" y="1633903"/>
              <a:chExt cx="2888884" cy="111040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F2D9B44-6330-B34C-A429-24C9E08A83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4283" y="1683225"/>
                <a:ext cx="2784199" cy="1061079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DD8C344-3BCA-9441-AD06-E0570FCF164A}"/>
                  </a:ext>
                </a:extLst>
              </p:cNvPr>
              <p:cNvSpPr/>
              <p:nvPr/>
            </p:nvSpPr>
            <p:spPr>
              <a:xfrm>
                <a:off x="3323797" y="1633903"/>
                <a:ext cx="209370" cy="2093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1</a:t>
                </a:r>
                <a:endParaRPr sz="1050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A37C9D5-CEFE-CC49-872A-B2B7E622F1C1}"/>
                </a:ext>
              </a:extLst>
            </p:cNvPr>
            <p:cNvGrpSpPr/>
            <p:nvPr/>
          </p:nvGrpSpPr>
          <p:grpSpPr>
            <a:xfrm>
              <a:off x="4779871" y="1755129"/>
              <a:ext cx="2916215" cy="1035887"/>
              <a:chOff x="4931233" y="1180948"/>
              <a:chExt cx="2916215" cy="1035887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6636C3E-030C-494E-898E-FD83D2C2CC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3393" r="36307"/>
              <a:stretch/>
            </p:blipFill>
            <p:spPr>
              <a:xfrm>
                <a:off x="4931233" y="1271973"/>
                <a:ext cx="2784199" cy="944862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FB1DC84-B8B6-CF41-BCF5-933689CDDC30}"/>
                  </a:ext>
                </a:extLst>
              </p:cNvPr>
              <p:cNvSpPr/>
              <p:nvPr/>
            </p:nvSpPr>
            <p:spPr>
              <a:xfrm>
                <a:off x="7638078" y="1180948"/>
                <a:ext cx="209370" cy="2093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3</a:t>
                </a:r>
                <a:endParaRPr sz="1050" dirty="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9E15A58-C378-4F43-8570-C16DDC1EE4CC}"/>
                </a:ext>
              </a:extLst>
            </p:cNvPr>
            <p:cNvGrpSpPr/>
            <p:nvPr/>
          </p:nvGrpSpPr>
          <p:grpSpPr>
            <a:xfrm>
              <a:off x="8525986" y="1713136"/>
              <a:ext cx="2870154" cy="1077880"/>
              <a:chOff x="5081979" y="4059037"/>
              <a:chExt cx="2870154" cy="107788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19F21F4-F7BA-BC47-B729-5E5750A5AA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22935" r="35532"/>
              <a:stretch/>
            </p:blipFill>
            <p:spPr>
              <a:xfrm>
                <a:off x="5081979" y="4165433"/>
                <a:ext cx="2765469" cy="971484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4AA87BF-C945-2245-B8F1-02F0DA76C57D}"/>
                  </a:ext>
                </a:extLst>
              </p:cNvPr>
              <p:cNvSpPr/>
              <p:nvPr/>
            </p:nvSpPr>
            <p:spPr>
              <a:xfrm>
                <a:off x="7742763" y="4059037"/>
                <a:ext cx="209370" cy="2093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/>
                  <a:t>6</a:t>
                </a:r>
                <a:endParaRPr lang="en-US" sz="1050" dirty="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67C896-29DC-7E4F-8DCC-8D1454885821}"/>
              </a:ext>
            </a:extLst>
          </p:cNvPr>
          <p:cNvGrpSpPr/>
          <p:nvPr/>
        </p:nvGrpSpPr>
        <p:grpSpPr>
          <a:xfrm>
            <a:off x="644283" y="3253145"/>
            <a:ext cx="10961227" cy="1260598"/>
            <a:chOff x="644283" y="3371864"/>
            <a:chExt cx="10961227" cy="126059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D62A89A-7D5B-1C46-8DC5-9FA4AD439383}"/>
                </a:ext>
              </a:extLst>
            </p:cNvPr>
            <p:cNvGrpSpPr/>
            <p:nvPr/>
          </p:nvGrpSpPr>
          <p:grpSpPr>
            <a:xfrm>
              <a:off x="644283" y="3553401"/>
              <a:ext cx="2911168" cy="1079061"/>
              <a:chOff x="644283" y="3450905"/>
              <a:chExt cx="2911168" cy="107906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4265804-F6C4-5043-9ADD-C37010907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4283" y="3468887"/>
                <a:ext cx="2784199" cy="1061079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7A9FD59-5C81-0545-8DD2-085362FB2DA6}"/>
                  </a:ext>
                </a:extLst>
              </p:cNvPr>
              <p:cNvSpPr/>
              <p:nvPr/>
            </p:nvSpPr>
            <p:spPr>
              <a:xfrm>
                <a:off x="3346081" y="3450905"/>
                <a:ext cx="209370" cy="2093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2</a:t>
                </a:r>
                <a:endParaRPr sz="1050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88EAB05-6D89-F543-A8CE-91D2C3561E07}"/>
                </a:ext>
              </a:extLst>
            </p:cNvPr>
            <p:cNvGrpSpPr/>
            <p:nvPr/>
          </p:nvGrpSpPr>
          <p:grpSpPr>
            <a:xfrm>
              <a:off x="4779871" y="3371864"/>
              <a:ext cx="3066139" cy="1260598"/>
              <a:chOff x="3923421" y="2463903"/>
              <a:chExt cx="3066139" cy="126059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15B152FF-C84C-E241-87FA-51A103D3DD13}"/>
                  </a:ext>
                </a:extLst>
              </p:cNvPr>
              <p:cNvGrpSpPr/>
              <p:nvPr/>
            </p:nvGrpSpPr>
            <p:grpSpPr>
              <a:xfrm>
                <a:off x="3923421" y="2463903"/>
                <a:ext cx="2997096" cy="1260598"/>
                <a:chOff x="4307379" y="3014919"/>
                <a:chExt cx="2997096" cy="1260598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B3F4A2DC-16C4-3742-BBEE-F90B481A00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07379" y="3014919"/>
                  <a:ext cx="2920234" cy="1260598"/>
                </a:xfrm>
                <a:prstGeom prst="rect">
                  <a:avLst/>
                </a:prstGeom>
              </p:spPr>
            </p:pic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71369251-B223-6244-89A3-D4C89D6B7766}"/>
                    </a:ext>
                  </a:extLst>
                </p:cNvPr>
                <p:cNvSpPr/>
                <p:nvPr/>
              </p:nvSpPr>
              <p:spPr>
                <a:xfrm>
                  <a:off x="4316176" y="3014919"/>
                  <a:ext cx="2988299" cy="2488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09EB022-46EC-EF43-B1E2-2FB0FDE1E8C7}"/>
                  </a:ext>
                </a:extLst>
              </p:cNvPr>
              <p:cNvSpPr/>
              <p:nvPr/>
            </p:nvSpPr>
            <p:spPr>
              <a:xfrm>
                <a:off x="6780190" y="2639619"/>
                <a:ext cx="209370" cy="2093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4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A8BDD31-8573-D04C-B129-3BC063C42A50}"/>
                </a:ext>
              </a:extLst>
            </p:cNvPr>
            <p:cNvGrpSpPr/>
            <p:nvPr/>
          </p:nvGrpSpPr>
          <p:grpSpPr>
            <a:xfrm>
              <a:off x="8525986" y="3605116"/>
              <a:ext cx="3079524" cy="1027346"/>
              <a:chOff x="6896768" y="5264645"/>
              <a:chExt cx="3079524" cy="102734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5162204-904E-5143-8125-5D3925D83D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22935" r="38021"/>
              <a:stretch/>
            </p:blipFill>
            <p:spPr>
              <a:xfrm>
                <a:off x="6896768" y="5320507"/>
                <a:ext cx="2765469" cy="971484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714882B-98E0-E449-9EEC-03DE4BA21971}"/>
                  </a:ext>
                </a:extLst>
              </p:cNvPr>
              <p:cNvSpPr/>
              <p:nvPr/>
            </p:nvSpPr>
            <p:spPr>
              <a:xfrm>
                <a:off x="9766922" y="5264645"/>
                <a:ext cx="209370" cy="2093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7</a:t>
                </a:r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0CBC891-E7D6-B941-86E5-4905C81F39E2}"/>
              </a:ext>
            </a:extLst>
          </p:cNvPr>
          <p:cNvSpPr/>
          <p:nvPr/>
        </p:nvSpPr>
        <p:spPr>
          <a:xfrm>
            <a:off x="644283" y="2569945"/>
            <a:ext cx="1925662" cy="221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82D2F1-ECA8-1D40-8DF0-B5B1E25873E2}"/>
              </a:ext>
            </a:extLst>
          </p:cNvPr>
          <p:cNvSpPr/>
          <p:nvPr/>
        </p:nvSpPr>
        <p:spPr>
          <a:xfrm>
            <a:off x="4799915" y="2568157"/>
            <a:ext cx="1925662" cy="221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EB9459-DCFA-E348-A3FE-7965B7AEE208}"/>
              </a:ext>
            </a:extLst>
          </p:cNvPr>
          <p:cNvSpPr/>
          <p:nvPr/>
        </p:nvSpPr>
        <p:spPr>
          <a:xfrm>
            <a:off x="8632638" y="2544181"/>
            <a:ext cx="1925662" cy="221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8F771D1-E8B0-1A4E-B561-5755D5D8C991}"/>
              </a:ext>
            </a:extLst>
          </p:cNvPr>
          <p:cNvSpPr/>
          <p:nvPr/>
        </p:nvSpPr>
        <p:spPr>
          <a:xfrm>
            <a:off x="537631" y="4303237"/>
            <a:ext cx="1925662" cy="221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823AA13-7F38-904C-8C0E-1265F59BBCF9}"/>
              </a:ext>
            </a:extLst>
          </p:cNvPr>
          <p:cNvSpPr/>
          <p:nvPr/>
        </p:nvSpPr>
        <p:spPr>
          <a:xfrm>
            <a:off x="4693263" y="4282199"/>
            <a:ext cx="1925662" cy="221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8221A05-64B6-E044-AE3F-4AF40B8A287C}"/>
              </a:ext>
            </a:extLst>
          </p:cNvPr>
          <p:cNvSpPr/>
          <p:nvPr/>
        </p:nvSpPr>
        <p:spPr>
          <a:xfrm>
            <a:off x="8525986" y="4277473"/>
            <a:ext cx="1925662" cy="221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DE001EC-1F7E-A743-A9E5-0DA136BBC322}"/>
              </a:ext>
            </a:extLst>
          </p:cNvPr>
          <p:cNvSpPr/>
          <p:nvPr/>
        </p:nvSpPr>
        <p:spPr>
          <a:xfrm>
            <a:off x="537631" y="6111066"/>
            <a:ext cx="1925662" cy="221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E6FF025-700F-2D4F-B2D6-A55E4E51536B}"/>
              </a:ext>
            </a:extLst>
          </p:cNvPr>
          <p:cNvSpPr/>
          <p:nvPr/>
        </p:nvSpPr>
        <p:spPr>
          <a:xfrm>
            <a:off x="4693263" y="6109278"/>
            <a:ext cx="1925662" cy="221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611038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9C1797-343E-0F42-971E-51ABA104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BF435A-D218-3448-BCBC-6FC8757CD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479400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but, what is </a:t>
            </a:r>
            <a:r>
              <a:rPr lang="en-US" dirty="0">
                <a:solidFill>
                  <a:schemeClr val="accent1"/>
                </a:solidFill>
              </a:rPr>
              <a:t>True</a:t>
            </a:r>
            <a:r>
              <a:rPr lang="en-US" dirty="0"/>
              <a:t>?</a:t>
            </a:r>
            <a:endParaRPr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0F7E7FA-7070-AA4E-9A98-301891B6C533}"/>
              </a:ext>
            </a:extLst>
          </p:cNvPr>
          <p:cNvGrpSpPr/>
          <p:nvPr/>
        </p:nvGrpSpPr>
        <p:grpSpPr>
          <a:xfrm>
            <a:off x="644283" y="1680615"/>
            <a:ext cx="2888884" cy="1110401"/>
            <a:chOff x="644283" y="1633903"/>
            <a:chExt cx="2888884" cy="11104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F2D9B44-6330-B34C-A429-24C9E08A8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283" y="1683225"/>
              <a:ext cx="2784199" cy="1061079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DD8C344-3BCA-9441-AD06-E0570FCF164A}"/>
                </a:ext>
              </a:extLst>
            </p:cNvPr>
            <p:cNvSpPr/>
            <p:nvPr/>
          </p:nvSpPr>
          <p:spPr>
            <a:xfrm>
              <a:off x="3323797" y="1633903"/>
              <a:ext cx="209370" cy="2093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  <a:endParaRPr sz="105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C30C444-5714-AA44-9770-38539A84F720}"/>
              </a:ext>
            </a:extLst>
          </p:cNvPr>
          <p:cNvGrpSpPr/>
          <p:nvPr/>
        </p:nvGrpSpPr>
        <p:grpSpPr>
          <a:xfrm>
            <a:off x="644283" y="5245751"/>
            <a:ext cx="2911168" cy="1084598"/>
            <a:chOff x="644283" y="5207391"/>
            <a:chExt cx="2911168" cy="10845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20BC6CB-3065-5144-88D4-CA0A89532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059" r="22278"/>
            <a:stretch/>
          </p:blipFill>
          <p:spPr>
            <a:xfrm>
              <a:off x="644283" y="5320507"/>
              <a:ext cx="2784199" cy="971482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0206F2B-F318-3741-A432-7D679889304A}"/>
                </a:ext>
              </a:extLst>
            </p:cNvPr>
            <p:cNvSpPr/>
            <p:nvPr/>
          </p:nvSpPr>
          <p:spPr>
            <a:xfrm>
              <a:off x="3346081" y="5207391"/>
              <a:ext cx="209370" cy="2093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3</a:t>
              </a:r>
              <a:endParaRPr sz="105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37C9D5-CEFE-CC49-872A-B2B7E622F1C1}"/>
              </a:ext>
            </a:extLst>
          </p:cNvPr>
          <p:cNvGrpSpPr/>
          <p:nvPr/>
        </p:nvGrpSpPr>
        <p:grpSpPr>
          <a:xfrm>
            <a:off x="4779871" y="1755129"/>
            <a:ext cx="2916215" cy="1035887"/>
            <a:chOff x="4931233" y="1180948"/>
            <a:chExt cx="2916215" cy="103588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6636C3E-030C-494E-898E-FD83D2C2CC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3393" r="36307"/>
            <a:stretch/>
          </p:blipFill>
          <p:spPr>
            <a:xfrm>
              <a:off x="4931233" y="1271973"/>
              <a:ext cx="2784199" cy="944862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FB1DC84-B8B6-CF41-BCF5-933689CDDC30}"/>
                </a:ext>
              </a:extLst>
            </p:cNvPr>
            <p:cNvSpPr/>
            <p:nvPr/>
          </p:nvSpPr>
          <p:spPr>
            <a:xfrm>
              <a:off x="7638078" y="1180948"/>
              <a:ext cx="209370" cy="2093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3</a:t>
              </a:r>
              <a:endParaRPr sz="1050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F43EE1-A737-F541-9D04-4F304206780C}"/>
              </a:ext>
            </a:extLst>
          </p:cNvPr>
          <p:cNvGrpSpPr/>
          <p:nvPr/>
        </p:nvGrpSpPr>
        <p:grpSpPr>
          <a:xfrm>
            <a:off x="4779871" y="5206876"/>
            <a:ext cx="2892607" cy="1123473"/>
            <a:chOff x="7379516" y="2608021"/>
            <a:chExt cx="2892607" cy="112347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9E6A315-14A2-2E45-8080-6A2E014DCB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1211" r="35532"/>
            <a:stretch/>
          </p:blipFill>
          <p:spPr>
            <a:xfrm>
              <a:off x="7379516" y="2738286"/>
              <a:ext cx="2765469" cy="993208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D604BDD-0B54-8A43-9F79-88806B8E6D88}"/>
                </a:ext>
              </a:extLst>
            </p:cNvPr>
            <p:cNvSpPr/>
            <p:nvPr/>
          </p:nvSpPr>
          <p:spPr>
            <a:xfrm>
              <a:off x="10062753" y="2608021"/>
              <a:ext cx="209370" cy="2093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5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9E15A58-C378-4F43-8570-C16DDC1EE4CC}"/>
              </a:ext>
            </a:extLst>
          </p:cNvPr>
          <p:cNvGrpSpPr/>
          <p:nvPr/>
        </p:nvGrpSpPr>
        <p:grpSpPr>
          <a:xfrm>
            <a:off x="8525986" y="1713136"/>
            <a:ext cx="2870154" cy="1077880"/>
            <a:chOff x="5081979" y="4059037"/>
            <a:chExt cx="2870154" cy="10778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19F21F4-F7BA-BC47-B729-5E5750A5A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2935" r="35532"/>
            <a:stretch/>
          </p:blipFill>
          <p:spPr>
            <a:xfrm>
              <a:off x="5081979" y="4165433"/>
              <a:ext cx="2765469" cy="971484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4AA87BF-C945-2245-B8F1-02F0DA76C57D}"/>
                </a:ext>
              </a:extLst>
            </p:cNvPr>
            <p:cNvSpPr/>
            <p:nvPr/>
          </p:nvSpPr>
          <p:spPr>
            <a:xfrm>
              <a:off x="7742763" y="4059037"/>
              <a:ext cx="209370" cy="2093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/>
                <a:t>6</a:t>
              </a:r>
              <a:endParaRPr lang="en-US" sz="105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FEC7418-EF12-204F-9E83-03BEA764B575}"/>
              </a:ext>
            </a:extLst>
          </p:cNvPr>
          <p:cNvGrpSpPr/>
          <p:nvPr/>
        </p:nvGrpSpPr>
        <p:grpSpPr>
          <a:xfrm>
            <a:off x="644283" y="3253145"/>
            <a:ext cx="10961227" cy="1260598"/>
            <a:chOff x="644283" y="3371864"/>
            <a:chExt cx="10961227" cy="126059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745F0C8-D411-3F45-8B4D-A9EC49C355A3}"/>
                </a:ext>
              </a:extLst>
            </p:cNvPr>
            <p:cNvGrpSpPr/>
            <p:nvPr/>
          </p:nvGrpSpPr>
          <p:grpSpPr>
            <a:xfrm>
              <a:off x="644283" y="3553401"/>
              <a:ext cx="2911168" cy="1079061"/>
              <a:chOff x="644283" y="3450905"/>
              <a:chExt cx="2911168" cy="1079061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B0C1182C-335F-8842-B590-3F56539A0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4283" y="3468887"/>
                <a:ext cx="2784199" cy="1061079"/>
              </a:xfrm>
              <a:prstGeom prst="rect">
                <a:avLst/>
              </a:prstGeom>
            </p:spPr>
          </p:pic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DACBF95-472C-494B-9E5E-F9C0F2B7FB67}"/>
                  </a:ext>
                </a:extLst>
              </p:cNvPr>
              <p:cNvSpPr/>
              <p:nvPr/>
            </p:nvSpPr>
            <p:spPr>
              <a:xfrm>
                <a:off x="3346081" y="3450905"/>
                <a:ext cx="209370" cy="2093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2</a:t>
                </a:r>
                <a:endParaRPr sz="1050" dirty="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A99BE83-2C10-AF4B-A5FB-7315B68A76AE}"/>
                </a:ext>
              </a:extLst>
            </p:cNvPr>
            <p:cNvGrpSpPr/>
            <p:nvPr/>
          </p:nvGrpSpPr>
          <p:grpSpPr>
            <a:xfrm>
              <a:off x="4779871" y="3371864"/>
              <a:ext cx="3066139" cy="1260598"/>
              <a:chOff x="3923421" y="2463903"/>
              <a:chExt cx="3066139" cy="126059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90276B62-DDED-DD4A-B7C2-3848E6FE1938}"/>
                  </a:ext>
                </a:extLst>
              </p:cNvPr>
              <p:cNvGrpSpPr/>
              <p:nvPr/>
            </p:nvGrpSpPr>
            <p:grpSpPr>
              <a:xfrm>
                <a:off x="3923421" y="2463903"/>
                <a:ext cx="2997096" cy="1260598"/>
                <a:chOff x="4307379" y="3014919"/>
                <a:chExt cx="2997096" cy="1260598"/>
              </a:xfrm>
            </p:grpSpPr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1309645A-BF32-704A-AD97-5C2DC80267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07379" y="3014919"/>
                  <a:ext cx="2920234" cy="1260598"/>
                </a:xfrm>
                <a:prstGeom prst="rect">
                  <a:avLst/>
                </a:prstGeom>
              </p:spPr>
            </p:pic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5713C863-37A5-B440-9255-9C15B0D26157}"/>
                    </a:ext>
                  </a:extLst>
                </p:cNvPr>
                <p:cNvSpPr/>
                <p:nvPr/>
              </p:nvSpPr>
              <p:spPr>
                <a:xfrm>
                  <a:off x="4316176" y="3014919"/>
                  <a:ext cx="2988299" cy="2488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BCE712E-09B8-7E4F-93C2-56CB612E2CE9}"/>
                  </a:ext>
                </a:extLst>
              </p:cNvPr>
              <p:cNvSpPr/>
              <p:nvPr/>
            </p:nvSpPr>
            <p:spPr>
              <a:xfrm>
                <a:off x="6780190" y="2639619"/>
                <a:ext cx="209370" cy="2093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4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F5D7081-4AA5-0242-99EC-67653BD6B351}"/>
                </a:ext>
              </a:extLst>
            </p:cNvPr>
            <p:cNvGrpSpPr/>
            <p:nvPr/>
          </p:nvGrpSpPr>
          <p:grpSpPr>
            <a:xfrm>
              <a:off x="8525986" y="3605116"/>
              <a:ext cx="3079524" cy="1027346"/>
              <a:chOff x="6896768" y="5264645"/>
              <a:chExt cx="3079524" cy="1027346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B84BB62D-2DD6-E945-864D-08FBD0B577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22935" r="38021"/>
              <a:stretch/>
            </p:blipFill>
            <p:spPr>
              <a:xfrm>
                <a:off x="6896768" y="5320507"/>
                <a:ext cx="2765469" cy="971484"/>
              </a:xfrm>
              <a:prstGeom prst="rect">
                <a:avLst/>
              </a:prstGeom>
            </p:spPr>
          </p:pic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E89FAFF-F11E-BC4D-913C-A539C3858875}"/>
                  </a:ext>
                </a:extLst>
              </p:cNvPr>
              <p:cNvSpPr/>
              <p:nvPr/>
            </p:nvSpPr>
            <p:spPr>
              <a:xfrm>
                <a:off x="9766922" y="5264645"/>
                <a:ext cx="209370" cy="2093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7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2280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built-in data structures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E4A957-4153-204A-B6C2-84EBB19B4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cap="none" dirty="0"/>
              <a:t>iterables: lists, tuples, sets, dictionaries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50192F-E217-2D45-9FB1-F4F705C21446}"/>
              </a:ext>
            </a:extLst>
          </p:cNvPr>
          <p:cNvGrpSpPr/>
          <p:nvPr/>
        </p:nvGrpSpPr>
        <p:grpSpPr>
          <a:xfrm>
            <a:off x="881743" y="5314526"/>
            <a:ext cx="838158" cy="901429"/>
            <a:chOff x="914400" y="5041960"/>
            <a:chExt cx="1145408" cy="123187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56C5ABD-61DC-EA45-8C60-A0EC34B14772}"/>
                </a:ext>
              </a:extLst>
            </p:cNvPr>
            <p:cNvSpPr/>
            <p:nvPr/>
          </p:nvSpPr>
          <p:spPr>
            <a:xfrm>
              <a:off x="914400" y="5619314"/>
              <a:ext cx="327259" cy="3272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25A9EC8-F9F2-4748-8AD5-4CA6934F92AF}"/>
                </a:ext>
              </a:extLst>
            </p:cNvPr>
            <p:cNvSpPr/>
            <p:nvPr/>
          </p:nvSpPr>
          <p:spPr>
            <a:xfrm>
              <a:off x="1241659" y="5619314"/>
              <a:ext cx="327259" cy="3272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3132716-DB3C-1F40-A1AF-2B1616D1DDDF}"/>
                </a:ext>
              </a:extLst>
            </p:cNvPr>
            <p:cNvSpPr/>
            <p:nvPr/>
          </p:nvSpPr>
          <p:spPr>
            <a:xfrm>
              <a:off x="1568918" y="5619314"/>
              <a:ext cx="327259" cy="3272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3F37AF9-19AD-FE40-A3AB-128A71A5F7F6}"/>
                </a:ext>
              </a:extLst>
            </p:cNvPr>
            <p:cNvSpPr/>
            <p:nvPr/>
          </p:nvSpPr>
          <p:spPr>
            <a:xfrm>
              <a:off x="914400" y="5946573"/>
              <a:ext cx="327259" cy="3272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542A67A-98A9-B94B-BE9B-E18DD1657DD7}"/>
                </a:ext>
              </a:extLst>
            </p:cNvPr>
            <p:cNvSpPr/>
            <p:nvPr/>
          </p:nvSpPr>
          <p:spPr>
            <a:xfrm>
              <a:off x="1241659" y="5946573"/>
              <a:ext cx="327259" cy="3272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734DEA-168F-0644-A795-7F893A75F14B}"/>
                </a:ext>
              </a:extLst>
            </p:cNvPr>
            <p:cNvSpPr/>
            <p:nvPr/>
          </p:nvSpPr>
          <p:spPr>
            <a:xfrm>
              <a:off x="1568918" y="5946573"/>
              <a:ext cx="327259" cy="3272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1503850-E91F-D94D-9EFB-BA545AF372CE}"/>
                </a:ext>
              </a:extLst>
            </p:cNvPr>
            <p:cNvSpPr/>
            <p:nvPr/>
          </p:nvSpPr>
          <p:spPr>
            <a:xfrm>
              <a:off x="914400" y="5292055"/>
              <a:ext cx="327259" cy="3272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B8F26D7-8FF4-3E46-B8B1-194D0E70ECA3}"/>
                </a:ext>
              </a:extLst>
            </p:cNvPr>
            <p:cNvSpPr/>
            <p:nvPr/>
          </p:nvSpPr>
          <p:spPr>
            <a:xfrm>
              <a:off x="1241659" y="5292055"/>
              <a:ext cx="327259" cy="3272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C990F7C-1948-A541-9E33-3FF77AB8A62C}"/>
                </a:ext>
              </a:extLst>
            </p:cNvPr>
            <p:cNvSpPr/>
            <p:nvPr/>
          </p:nvSpPr>
          <p:spPr>
            <a:xfrm rot="20258378">
              <a:off x="1732548" y="5041960"/>
              <a:ext cx="327260" cy="3272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74839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AB416A-7A98-5C4D-B79B-622C64F19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76263"/>
          </a:xfrm>
        </p:spPr>
        <p:txBody>
          <a:bodyPr/>
          <a:lstStyle/>
          <a:p>
            <a:r>
              <a:rPr lang="en-GB" dirty="0">
                <a:ea typeface="Lato" panose="020F0502020204030203" pitchFamily="34" charset="0"/>
                <a:cs typeface="Lato" panose="020F0502020204030203" pitchFamily="34" charset="0"/>
              </a:rPr>
              <a:t>Python Programming Language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0B01E8-47FE-2249-BAC6-6174A0A21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17605"/>
            <a:ext cx="5514807" cy="3634486"/>
          </a:xfrm>
        </p:spPr>
        <p:txBody>
          <a:bodyPr>
            <a:normAutofit/>
          </a:bodyPr>
          <a:lstStyle/>
          <a:p>
            <a:r>
              <a:rPr lang="en-GB" sz="1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High-level Programming Language</a:t>
            </a:r>
          </a:p>
          <a:p>
            <a:pPr lvl="1"/>
            <a:r>
              <a:rPr lang="en-GB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Very shallow learning curve</a:t>
            </a:r>
          </a:p>
          <a:p>
            <a:r>
              <a:rPr lang="en-GB" sz="1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Multi Platform</a:t>
            </a:r>
          </a:p>
          <a:p>
            <a:pPr lvl="1"/>
            <a:r>
              <a:rPr lang="en-GB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Windows, Linux, Unix (macOS)</a:t>
            </a:r>
          </a:p>
          <a:p>
            <a:r>
              <a:rPr lang="en-GB" sz="1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Off-side-rule based</a:t>
            </a:r>
          </a:p>
          <a:p>
            <a:pPr lvl="1"/>
            <a:r>
              <a:rPr lang="en-GB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i.e., no brackets nor semicolon required</a:t>
            </a:r>
          </a:p>
          <a:p>
            <a:r>
              <a:rPr lang="en-GB" sz="1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Language of the choice in: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6343BC-5405-EA4F-9ECB-FE006F7C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262" y="2014291"/>
            <a:ext cx="1922962" cy="1915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D20C18-5DDA-8F4D-A5A0-EE520843B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403" y="5403568"/>
            <a:ext cx="1628710" cy="534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FC8E8D-B6A7-0B47-A3EF-168479064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332" y="5066445"/>
            <a:ext cx="2417334" cy="12086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4BB371-12A7-FC42-8ED4-657489A05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887" y="5151892"/>
            <a:ext cx="1556658" cy="103777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596FD2A-9FC6-804E-A362-B7310A87D5FB}"/>
              </a:ext>
            </a:extLst>
          </p:cNvPr>
          <p:cNvSpPr/>
          <p:nvPr/>
        </p:nvSpPr>
        <p:spPr>
          <a:xfrm>
            <a:off x="1405929" y="4096282"/>
            <a:ext cx="2619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6"/>
              </a:rPr>
              <a:t>https://www.python.org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FFAE899-9AFD-F344-BBFB-9417DA386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072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9C1797-343E-0F42-971E-51ABA104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BF435A-D218-3448-BCBC-6FC8757CD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479400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[lists]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CF954D-14B3-9640-9E1A-B23E15F9AA1D}"/>
              </a:ext>
            </a:extLst>
          </p:cNvPr>
          <p:cNvSpPr/>
          <p:nvPr/>
        </p:nvSpPr>
        <p:spPr>
          <a:xfrm>
            <a:off x="658813" y="1260909"/>
            <a:ext cx="6112102" cy="2545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 list is a 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collection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of 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items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that is stored in a variable. </a:t>
            </a:r>
          </a:p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items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should be 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related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in some way</a:t>
            </a:r>
          </a:p>
          <a:p>
            <a:pPr marL="742950" lvl="1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but there are 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 restrictions 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on what can be stored in a list.</a:t>
            </a:r>
          </a:p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since lists are 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collection 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of objects, it is 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good practice 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 give them a 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plural name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</a:p>
          <a:p>
            <a:pPr marL="742950" lvl="1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if each item in your list is a car, call the list 'cars'. 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2FB85CA-2000-7F42-9D83-7FC07B0AC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80"/>
          <a:stretch/>
        </p:blipFill>
        <p:spPr>
          <a:xfrm>
            <a:off x="575897" y="3956876"/>
            <a:ext cx="6244073" cy="13157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6CB4416-026C-CD43-B339-F00C438070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978" r="71394"/>
          <a:stretch/>
        </p:blipFill>
        <p:spPr>
          <a:xfrm>
            <a:off x="607343" y="5625703"/>
            <a:ext cx="1777042" cy="81827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4C045CF-A7FE-074C-8965-B7F4A75B9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114" y="5625703"/>
            <a:ext cx="2011172" cy="91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80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9C1797-343E-0F42-971E-51ABA104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BF435A-D218-3448-BCBC-6FC8757CD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479400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[lists]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CF954D-14B3-9640-9E1A-B23E15F9AA1D}"/>
              </a:ext>
            </a:extLst>
          </p:cNvPr>
          <p:cNvSpPr/>
          <p:nvPr/>
        </p:nvSpPr>
        <p:spPr>
          <a:xfrm>
            <a:off x="658813" y="1260909"/>
            <a:ext cx="6112102" cy="2545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 list is a 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collection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of 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items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that is stored in a variable. </a:t>
            </a:r>
          </a:p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items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should be 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related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in some way</a:t>
            </a:r>
          </a:p>
          <a:p>
            <a:pPr marL="742950" lvl="1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but there are 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 restrictions 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on what can be stored in a list.</a:t>
            </a:r>
          </a:p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since lists are 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collection 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of objects, it is 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good practice 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 give them a 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plural name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</a:p>
          <a:p>
            <a:pPr marL="742950" lvl="1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if each item in your list is a car, call the list 'cars'. 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2FB85CA-2000-7F42-9D83-7FC07B0AC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80"/>
          <a:stretch/>
        </p:blipFill>
        <p:spPr>
          <a:xfrm>
            <a:off x="575897" y="3956876"/>
            <a:ext cx="6244073" cy="13157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6CB4416-026C-CD43-B339-F00C438070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978" r="71394"/>
          <a:stretch/>
        </p:blipFill>
        <p:spPr>
          <a:xfrm>
            <a:off x="607343" y="5625703"/>
            <a:ext cx="1777042" cy="81827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4C045CF-A7FE-074C-8965-B7F4A75B9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114" y="5625703"/>
            <a:ext cx="2011172" cy="91160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D605C61-B34F-9C4C-A87C-DDA116708436}"/>
              </a:ext>
            </a:extLst>
          </p:cNvPr>
          <p:cNvGrpSpPr/>
          <p:nvPr/>
        </p:nvGrpSpPr>
        <p:grpSpPr>
          <a:xfrm>
            <a:off x="7110391" y="957658"/>
            <a:ext cx="4849671" cy="5123848"/>
            <a:chOff x="7129641" y="678895"/>
            <a:chExt cx="4849671" cy="512384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B7035AF-BC7B-494F-B114-53B70179F2A3}"/>
                </a:ext>
              </a:extLst>
            </p:cNvPr>
            <p:cNvGrpSpPr/>
            <p:nvPr/>
          </p:nvGrpSpPr>
          <p:grpSpPr>
            <a:xfrm>
              <a:off x="7496877" y="678895"/>
              <a:ext cx="4482435" cy="3089700"/>
              <a:chOff x="7123075" y="637800"/>
              <a:chExt cx="4482435" cy="30897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1FCD3C0-D6A0-3946-A374-4CAFC45B03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23075" y="1403657"/>
                <a:ext cx="4482435" cy="2323843"/>
              </a:xfrm>
              <a:prstGeom prst="rect">
                <a:avLst/>
              </a:prstGeom>
            </p:spPr>
          </p:pic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702A20CB-C47F-9849-8FA2-DD96E8C7B10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8251134" y="986734"/>
                <a:ext cx="747960" cy="428172"/>
              </a:xfrm>
              <a:prstGeom prst="bentConnector3">
                <a:avLst>
                  <a:gd name="adj1" fmla="val 99483"/>
                </a:avLst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Elbow Connector 45">
                <a:extLst>
                  <a:ext uri="{FF2B5EF4-FFF2-40B4-BE49-F238E27FC236}">
                    <a16:creationId xmlns:a16="http://schemas.microsoft.com/office/drawing/2014/main" id="{C29FF304-C1BE-CF46-B0FC-8D860A204DF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0319419" y="986734"/>
                <a:ext cx="747960" cy="428172"/>
              </a:xfrm>
              <a:prstGeom prst="bentConnector3">
                <a:avLst>
                  <a:gd name="adj1" fmla="val 99483"/>
                </a:avLst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3E9EA6-BC3A-E149-A3AC-E665D504B9D1}"/>
                  </a:ext>
                </a:extLst>
              </p:cNvPr>
              <p:cNvSpPr txBox="1"/>
              <p:nvPr/>
            </p:nvSpPr>
            <p:spPr>
              <a:xfrm>
                <a:off x="8966200" y="637800"/>
                <a:ext cx="14006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square brackets define lists</a:t>
                </a:r>
                <a:endParaRPr sz="1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570842-40A5-3C45-A44D-A9F2783063FD}"/>
                </a:ext>
              </a:extLst>
            </p:cNvPr>
            <p:cNvSpPr txBox="1"/>
            <p:nvPr/>
          </p:nvSpPr>
          <p:spPr>
            <a:xfrm>
              <a:off x="7616971" y="4389765"/>
              <a:ext cx="3721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  <a:latin typeface="Inconsolata" pitchFamily="49" charset="77"/>
                  <a:ea typeface="Lato Light" panose="020F0502020204030203" pitchFamily="34" charset="0"/>
                  <a:cs typeface="Lato Light" panose="020F0502020204030203" pitchFamily="34" charset="0"/>
                </a:rPr>
                <a:t>for</a:t>
              </a:r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is a keyword for the for (-each) loop</a:t>
              </a:r>
              <a:endParaRPr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D9CAB65-5C2C-854C-88D5-4D223672B90C}"/>
                </a:ext>
              </a:extLst>
            </p:cNvPr>
            <p:cNvSpPr txBox="1"/>
            <p:nvPr/>
          </p:nvSpPr>
          <p:spPr>
            <a:xfrm>
              <a:off x="7616971" y="4972582"/>
              <a:ext cx="3721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  <a:latin typeface="Inconsolata" pitchFamily="49" charset="77"/>
                  <a:ea typeface="Lato Light" panose="020F0502020204030203" pitchFamily="34" charset="0"/>
                  <a:cs typeface="Lato Light" panose="020F0502020204030203" pitchFamily="34" charset="0"/>
                </a:rPr>
                <a:t>student</a:t>
              </a:r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is a temporary variable</a:t>
              </a:r>
              <a:endParaRPr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DB0BBE7-C47B-1140-A9EB-541699101778}"/>
                </a:ext>
              </a:extLst>
            </p:cNvPr>
            <p:cNvSpPr txBox="1"/>
            <p:nvPr/>
          </p:nvSpPr>
          <p:spPr>
            <a:xfrm>
              <a:off x="7543818" y="5464189"/>
              <a:ext cx="44140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the nested block is created with the offside rule</a:t>
              </a:r>
              <a:endParaRPr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F0DB2705-F8D7-D94E-BE22-7705915D0B9B}"/>
                </a:ext>
              </a:extLst>
            </p:cNvPr>
            <p:cNvGrpSpPr/>
            <p:nvPr/>
          </p:nvGrpSpPr>
          <p:grpSpPr>
            <a:xfrm>
              <a:off x="7129641" y="1914293"/>
              <a:ext cx="1269060" cy="3264099"/>
              <a:chOff x="7129641" y="1960324"/>
              <a:chExt cx="1269060" cy="320665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4BDFE93F-D447-0D4C-85CE-7871208415E6}"/>
                  </a:ext>
                </a:extLst>
              </p:cNvPr>
              <p:cNvGrpSpPr/>
              <p:nvPr/>
            </p:nvGrpSpPr>
            <p:grpSpPr>
              <a:xfrm>
                <a:off x="7129641" y="1960324"/>
                <a:ext cx="1269060" cy="3206654"/>
                <a:chOff x="7439313" y="2148214"/>
                <a:chExt cx="1269060" cy="2410828"/>
              </a:xfrm>
            </p:grpSpPr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AD98ACEC-3DDD-084B-99E8-798D3667F2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39313" y="2148214"/>
                  <a:ext cx="0" cy="24108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92F45E6D-06DB-094E-83F2-6FB248F9BD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40460" y="4559042"/>
                  <a:ext cx="486182" cy="0"/>
                </a:xfrm>
                <a:prstGeom prst="line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DA1C2500-9AEA-3A47-9FD1-135291CCE9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40459" y="2148214"/>
                  <a:ext cx="126791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7B50594-CF5C-1F42-B1E0-86D82B7F60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8701" y="1960324"/>
                <a:ext cx="0" cy="137786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ABFF450-016B-BC4C-8F93-8016F9C61EEE}"/>
                </a:ext>
              </a:extLst>
            </p:cNvPr>
            <p:cNvGrpSpPr/>
            <p:nvPr/>
          </p:nvGrpSpPr>
          <p:grpSpPr>
            <a:xfrm>
              <a:off x="7437707" y="2175025"/>
              <a:ext cx="177658" cy="2410828"/>
              <a:chOff x="7439313" y="2148214"/>
              <a:chExt cx="177658" cy="2410828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A5A22BA1-4E11-4144-A54E-FD2F1AC5C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9313" y="2148214"/>
                <a:ext cx="0" cy="24108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3CDC0C7-496A-724C-8B3A-B7A4ED624F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0460" y="4559042"/>
                <a:ext cx="176511" cy="0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EA85F4AC-DEE3-964A-8B40-0D592F42FB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0459" y="2148214"/>
                <a:ext cx="17651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7122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9C1797-343E-0F42-971E-51ABA104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BF435A-D218-3448-BCBC-6FC8757CD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479400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enumerate a list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CF954D-14B3-9640-9E1A-B23E15F9AA1D}"/>
              </a:ext>
            </a:extLst>
          </p:cNvPr>
          <p:cNvSpPr/>
          <p:nvPr/>
        </p:nvSpPr>
        <p:spPr>
          <a:xfrm>
            <a:off x="658813" y="1260909"/>
            <a:ext cx="6112102" cy="2545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what if you want to print the index and the value at that index in a list?</a:t>
            </a:r>
          </a:p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just keep a counter variable </a:t>
            </a:r>
            <a:r>
              <a:rPr lang="en-GB" dirty="0" err="1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i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and use </a:t>
            </a:r>
            <a:r>
              <a:rPr lang="en-GB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value[</a:t>
            </a:r>
            <a:r>
              <a:rPr lang="en-GB" dirty="0" err="1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i</a:t>
            </a:r>
            <a:r>
              <a:rPr lang="en-GB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]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right?</a:t>
            </a:r>
          </a:p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or maybe use the function </a:t>
            </a:r>
            <a:r>
              <a:rPr lang="en-GB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enumerate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C6305C-8623-B64B-9626-6508E6009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47" y="3563754"/>
            <a:ext cx="6199368" cy="254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78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168E3AB-4DE9-B746-A01C-DFF384D167CE}"/>
              </a:ext>
            </a:extLst>
          </p:cNvPr>
          <p:cNvGrpSpPr/>
          <p:nvPr/>
        </p:nvGrpSpPr>
        <p:grpSpPr>
          <a:xfrm>
            <a:off x="6090702" y="3793464"/>
            <a:ext cx="5906135" cy="2774234"/>
            <a:chOff x="6090702" y="3908965"/>
            <a:chExt cx="5906135" cy="27742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D88AC6-0475-3547-9798-3EE84CFCA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7331" y="3908965"/>
              <a:ext cx="4174871" cy="41478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99A2797-D199-8D42-806B-450019230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0702" y="4266643"/>
              <a:ext cx="5906135" cy="2416556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9C1797-343E-0F42-971E-51ABA104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FEECF-5918-9641-A68D-3B77260C3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13" y="1367218"/>
            <a:ext cx="5292979" cy="2272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482123-2ECE-5443-8FD4-0D4E4DE68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702" y="1391158"/>
            <a:ext cx="5347081" cy="2037842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0D3C664-54CD-1841-8BCB-3B125E7F98F3}"/>
              </a:ext>
            </a:extLst>
          </p:cNvPr>
          <p:cNvCxnSpPr>
            <a:cxnSpLocks/>
          </p:cNvCxnSpPr>
          <p:nvPr/>
        </p:nvCxnSpPr>
        <p:spPr>
          <a:xfrm flipH="1">
            <a:off x="5954509" y="1439330"/>
            <a:ext cx="11065" cy="49392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63598F3-681B-6549-801C-F1E4626C3169}"/>
              </a:ext>
            </a:extLst>
          </p:cNvPr>
          <p:cNvGrpSpPr/>
          <p:nvPr/>
        </p:nvGrpSpPr>
        <p:grpSpPr>
          <a:xfrm>
            <a:off x="298831" y="3609099"/>
            <a:ext cx="5391170" cy="1752254"/>
            <a:chOff x="298831" y="3724604"/>
            <a:chExt cx="5391170" cy="175225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821D60A-D867-B64F-BF4C-D5C151D8BD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3767"/>
            <a:stretch/>
          </p:blipFill>
          <p:spPr>
            <a:xfrm>
              <a:off x="302842" y="4305418"/>
              <a:ext cx="5383149" cy="117144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B4628A5-F23F-8A4C-A6A8-115C67E8A7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77571"/>
            <a:stretch/>
          </p:blipFill>
          <p:spPr>
            <a:xfrm>
              <a:off x="298831" y="3724604"/>
              <a:ext cx="5383149" cy="56830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E8E6726-06AE-114C-90E1-A0CC3F829A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0972" b="55587"/>
            <a:stretch/>
          </p:blipFill>
          <p:spPr>
            <a:xfrm>
              <a:off x="306852" y="4298553"/>
              <a:ext cx="5383149" cy="871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FD500767-BA0B-6A45-8259-081881B23D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4486" y="5060836"/>
            <a:ext cx="3624834" cy="164109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C89A378C-C5EA-3D4E-A134-DA952DE5BB6A}"/>
              </a:ext>
            </a:extLst>
          </p:cNvPr>
          <p:cNvSpPr txBox="1">
            <a:spLocks/>
          </p:cNvSpPr>
          <p:nvPr/>
        </p:nvSpPr>
        <p:spPr>
          <a:xfrm>
            <a:off x="575894" y="537152"/>
            <a:ext cx="11029616" cy="6948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none">
                <a:solidFill>
                  <a:schemeClr val="tx1">
                    <a:lumMod val="75000"/>
                    <a:lumOff val="25000"/>
                  </a:schemeClr>
                </a:solidFill>
                <a:latin typeface="Inconsolata" pitchFamily="49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common list operation</a:t>
            </a:r>
          </a:p>
        </p:txBody>
      </p:sp>
    </p:spTree>
    <p:extLst>
      <p:ext uri="{BB962C8B-B14F-4D97-AF65-F5344CB8AC3E}">
        <p14:creationId xmlns:p14="http://schemas.microsoft.com/office/powerpoint/2010/main" val="3064755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9C1797-343E-0F42-971E-51ABA104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0D3C664-54CD-1841-8BCB-3B125E7F98F3}"/>
              </a:ext>
            </a:extLst>
          </p:cNvPr>
          <p:cNvCxnSpPr>
            <a:cxnSpLocks/>
          </p:cNvCxnSpPr>
          <p:nvPr/>
        </p:nvCxnSpPr>
        <p:spPr>
          <a:xfrm flipH="1">
            <a:off x="6060385" y="1439330"/>
            <a:ext cx="11065" cy="49392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D5CAB0-6027-9D4E-9012-4CAD1ED11425}"/>
              </a:ext>
            </a:extLst>
          </p:cNvPr>
          <p:cNvGrpSpPr/>
          <p:nvPr/>
        </p:nvGrpSpPr>
        <p:grpSpPr>
          <a:xfrm>
            <a:off x="266615" y="1593335"/>
            <a:ext cx="5581523" cy="4070341"/>
            <a:chOff x="266615" y="1593335"/>
            <a:chExt cx="5581523" cy="407034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5B91C62-64A3-3D4F-832B-F8A9B3E4E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615" y="4112752"/>
              <a:ext cx="5581523" cy="1550924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7F3E13-8B60-1E4B-B849-F7D060AE0925}"/>
                </a:ext>
              </a:extLst>
            </p:cNvPr>
            <p:cNvGrpSpPr/>
            <p:nvPr/>
          </p:nvGrpSpPr>
          <p:grpSpPr>
            <a:xfrm>
              <a:off x="266615" y="1593335"/>
              <a:ext cx="5410200" cy="2227199"/>
              <a:chOff x="424630" y="1439330"/>
              <a:chExt cx="5410200" cy="2227199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B7C2F0AD-661A-964E-A8AA-962F1A159A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630" y="1439330"/>
                <a:ext cx="5410200" cy="2227199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F39F6F7-4051-CF49-A296-10B96768305E}"/>
                  </a:ext>
                </a:extLst>
              </p:cNvPr>
              <p:cNvSpPr/>
              <p:nvPr/>
            </p:nvSpPr>
            <p:spPr>
              <a:xfrm>
                <a:off x="4244741" y="1472711"/>
                <a:ext cx="327259" cy="3464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5EC86C-2FAC-724F-9D0E-DB88B2771718}"/>
              </a:ext>
            </a:extLst>
          </p:cNvPr>
          <p:cNvGrpSpPr/>
          <p:nvPr/>
        </p:nvGrpSpPr>
        <p:grpSpPr>
          <a:xfrm>
            <a:off x="6278572" y="867937"/>
            <a:ext cx="4427348" cy="2929552"/>
            <a:chOff x="6481746" y="1593335"/>
            <a:chExt cx="4427348" cy="292955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C52DE89-EF3A-1D48-B2AA-6BF5DADFAF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9127"/>
            <a:stretch/>
          </p:blipFill>
          <p:spPr>
            <a:xfrm>
              <a:off x="6481747" y="1593335"/>
              <a:ext cx="4427347" cy="251941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2F843AA-D8EC-6C43-B88F-9DC5392578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9217"/>
            <a:stretch/>
          </p:blipFill>
          <p:spPr>
            <a:xfrm>
              <a:off x="6481746" y="3662736"/>
              <a:ext cx="4427347" cy="860151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460016-5E8E-F34B-86E3-3A67786FE628}"/>
              </a:ext>
            </a:extLst>
          </p:cNvPr>
          <p:cNvGrpSpPr/>
          <p:nvPr/>
        </p:nvGrpSpPr>
        <p:grpSpPr>
          <a:xfrm>
            <a:off x="6254825" y="4047748"/>
            <a:ext cx="5238286" cy="2192701"/>
            <a:chOff x="6254825" y="4047748"/>
            <a:chExt cx="5238286" cy="219270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24FC105-5409-8949-A1E0-165633B288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0762" b="91454"/>
            <a:stretch/>
          </p:blipFill>
          <p:spPr>
            <a:xfrm>
              <a:off x="6254827" y="4047748"/>
              <a:ext cx="5238284" cy="49778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6941E8C-6033-1F4E-8F3C-F2FEC6C69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2942" r="10762" b="29394"/>
            <a:stretch/>
          </p:blipFill>
          <p:spPr>
            <a:xfrm>
              <a:off x="6254825" y="5211534"/>
              <a:ext cx="5238284" cy="102891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A1E4BBE-5638-3B4C-8BCF-B05809BC5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3833" r="10762" b="74237"/>
            <a:stretch/>
          </p:blipFill>
          <p:spPr>
            <a:xfrm>
              <a:off x="6254825" y="4545529"/>
              <a:ext cx="5238284" cy="694881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5E8957A-4400-B242-A85B-49CBD8B08F05}"/>
              </a:ext>
            </a:extLst>
          </p:cNvPr>
          <p:cNvSpPr txBox="1"/>
          <p:nvPr/>
        </p:nvSpPr>
        <p:spPr>
          <a:xfrm>
            <a:off x="7648898" y="6062446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sorted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doesn’t sort the list in-place!</a:t>
            </a:r>
            <a:endParaRPr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839A9BE-2B20-454E-B895-708FDB783EFE}"/>
              </a:ext>
            </a:extLst>
          </p:cNvPr>
          <p:cNvSpPr txBox="1">
            <a:spLocks/>
          </p:cNvSpPr>
          <p:nvPr/>
        </p:nvSpPr>
        <p:spPr>
          <a:xfrm>
            <a:off x="575894" y="537152"/>
            <a:ext cx="11029616" cy="6948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none">
                <a:solidFill>
                  <a:schemeClr val="tx1">
                    <a:lumMod val="75000"/>
                    <a:lumOff val="25000"/>
                  </a:schemeClr>
                </a:solidFill>
                <a:latin typeface="Inconsolata" pitchFamily="49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more common list operation</a:t>
            </a:r>
          </a:p>
        </p:txBody>
      </p:sp>
    </p:spTree>
    <p:extLst>
      <p:ext uri="{BB962C8B-B14F-4D97-AF65-F5344CB8AC3E}">
        <p14:creationId xmlns:p14="http://schemas.microsoft.com/office/powerpoint/2010/main" val="3199856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37152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more more common list operation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9D7E99-F88E-6E40-A402-D5FC8D6C5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14" y="1607566"/>
            <a:ext cx="5292979" cy="1821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88FD96-ECAE-DF4F-B3EE-7704ED3C7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14" y="3429000"/>
            <a:ext cx="3074797" cy="127139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73BF6D-D230-4E42-8806-70070520AFE9}"/>
              </a:ext>
            </a:extLst>
          </p:cNvPr>
          <p:cNvCxnSpPr>
            <a:cxnSpLocks/>
          </p:cNvCxnSpPr>
          <p:nvPr/>
        </p:nvCxnSpPr>
        <p:spPr>
          <a:xfrm flipH="1">
            <a:off x="6079637" y="1428484"/>
            <a:ext cx="11065" cy="49392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EDBA7F-8A98-9C4F-8E4D-4CF9EC45D4BE}"/>
              </a:ext>
            </a:extLst>
          </p:cNvPr>
          <p:cNvGrpSpPr/>
          <p:nvPr/>
        </p:nvGrpSpPr>
        <p:grpSpPr>
          <a:xfrm>
            <a:off x="6389037" y="1641839"/>
            <a:ext cx="5338064" cy="1981235"/>
            <a:chOff x="6389037" y="1641839"/>
            <a:chExt cx="5338064" cy="198123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6B18C5-1B9C-D242-BFC3-F99CF6B66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9037" y="1641839"/>
              <a:ext cx="5338064" cy="1586992"/>
            </a:xfrm>
            <a:prstGeom prst="rect">
              <a:avLst/>
            </a:prstGeom>
          </p:spPr>
        </p:pic>
        <p:pic>
          <p:nvPicPr>
            <p:cNvPr id="6" name="Picture 5" descr="A picture containing knife&#10;&#10;Description automatically generated">
              <a:extLst>
                <a:ext uri="{FF2B5EF4-FFF2-40B4-BE49-F238E27FC236}">
                  <a16:creationId xmlns:a16="http://schemas.microsoft.com/office/drawing/2014/main" id="{661710AE-DDC0-F047-B2E3-CEFABBAE28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211"/>
            <a:stretch/>
          </p:blipFill>
          <p:spPr>
            <a:xfrm>
              <a:off x="6524132" y="3217690"/>
              <a:ext cx="3016285" cy="40538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CE1A88-4CC4-6949-B7BE-4A5F5FC674AB}"/>
              </a:ext>
            </a:extLst>
          </p:cNvPr>
          <p:cNvGrpSpPr/>
          <p:nvPr/>
        </p:nvGrpSpPr>
        <p:grpSpPr>
          <a:xfrm>
            <a:off x="6366494" y="4063927"/>
            <a:ext cx="5383149" cy="1562588"/>
            <a:chOff x="6366494" y="4063927"/>
            <a:chExt cx="5383149" cy="156258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01A3D5-615C-CB48-A442-30893A741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66494" y="4063927"/>
              <a:ext cx="5383149" cy="1091057"/>
            </a:xfrm>
            <a:prstGeom prst="rect">
              <a:avLst/>
            </a:prstGeom>
          </p:spPr>
        </p:pic>
        <p:pic>
          <p:nvPicPr>
            <p:cNvPr id="10" name="Picture 9" descr="A picture containing knife&#10;&#10;Description automatically generated">
              <a:extLst>
                <a:ext uri="{FF2B5EF4-FFF2-40B4-BE49-F238E27FC236}">
                  <a16:creationId xmlns:a16="http://schemas.microsoft.com/office/drawing/2014/main" id="{8721BCCB-3374-5145-9D82-F9BE842F50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5703"/>
            <a:stretch/>
          </p:blipFill>
          <p:spPr>
            <a:xfrm>
              <a:off x="6494198" y="5185696"/>
              <a:ext cx="3631795" cy="440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1031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62237-9FB6-9D43-BE8B-50D13242D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791" y="1631087"/>
            <a:ext cx="5669280" cy="3180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37152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exercises! #2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064303-ACA8-FD44-903D-19D7015BB7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01"/>
          <a:stretch/>
        </p:blipFill>
        <p:spPr>
          <a:xfrm>
            <a:off x="427706" y="1524470"/>
            <a:ext cx="5436085" cy="1808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325584-4F0F-5542-B2FF-433A4640A147}"/>
              </a:ext>
            </a:extLst>
          </p:cNvPr>
          <p:cNvSpPr txBox="1"/>
          <p:nvPr/>
        </p:nvSpPr>
        <p:spPr>
          <a:xfrm>
            <a:off x="6090702" y="5296571"/>
            <a:ext cx="4694509" cy="6419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defTabSz="457200">
              <a:lnSpc>
                <a:spcPct val="100000"/>
              </a:lnSpc>
              <a:spcBef>
                <a:spcPct val="0"/>
              </a:spcBef>
              <a:buNone/>
              <a:defRPr sz="2600" b="0" cap="none">
                <a:solidFill>
                  <a:schemeClr val="tx1">
                    <a:lumMod val="75000"/>
                    <a:lumOff val="25000"/>
                  </a:schemeClr>
                </a:solidFill>
                <a:latin typeface="Inconsolata" pitchFamily="49" charset="77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hey!</a:t>
            </a:r>
            <a:r>
              <a:rPr lang="en-US" sz="1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some of you may want to use Python </a:t>
            </a:r>
            <a:r>
              <a:rPr lang="en-US" sz="1800" dirty="0">
                <a:solidFill>
                  <a:schemeClr val="accent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functions</a:t>
            </a:r>
            <a:r>
              <a:rPr lang="en-US" sz="1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: you can if you’re brave enough! </a:t>
            </a:r>
            <a:endParaRPr sz="1800" dirty="0">
              <a:solidFill>
                <a:schemeClr val="accent1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708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37152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slicing a list[:]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238818-ADC5-B84E-A26B-556440889360}"/>
              </a:ext>
            </a:extLst>
          </p:cNvPr>
          <p:cNvSpPr/>
          <p:nvPr/>
        </p:nvSpPr>
        <p:spPr>
          <a:xfrm>
            <a:off x="498890" y="1977830"/>
            <a:ext cx="4872005" cy="3177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 list is a collection of items and we should be able to get any subset</a:t>
            </a:r>
          </a:p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 can use the notation </a:t>
            </a:r>
            <a:r>
              <a:rPr lang="en-GB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list[</a:t>
            </a:r>
            <a:r>
              <a:rPr lang="en-GB" dirty="0" err="1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start_index:end_index</a:t>
            </a:r>
            <a:r>
              <a:rPr lang="en-GB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]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to select all the elements from index </a:t>
            </a:r>
            <a:r>
              <a:rPr lang="en-GB" dirty="0" err="1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start_index</a:t>
            </a:r>
            <a:r>
              <a:rPr lang="en-GB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(included) to </a:t>
            </a:r>
            <a:r>
              <a:rPr lang="en-GB" dirty="0" err="1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end_index</a:t>
            </a:r>
            <a:r>
              <a:rPr lang="en-GB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(excluded)</a:t>
            </a:r>
          </a:p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933D72-0EBC-A242-A04F-97E23644DFD4}"/>
              </a:ext>
            </a:extLst>
          </p:cNvPr>
          <p:cNvGrpSpPr/>
          <p:nvPr/>
        </p:nvGrpSpPr>
        <p:grpSpPr>
          <a:xfrm>
            <a:off x="6744104" y="3033649"/>
            <a:ext cx="4337178" cy="1588649"/>
            <a:chOff x="6090701" y="2814186"/>
            <a:chExt cx="4337178" cy="158864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B005D2C-58D1-194D-83C7-C798FA5864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3746"/>
            <a:stretch/>
          </p:blipFill>
          <p:spPr>
            <a:xfrm>
              <a:off x="6090702" y="2917658"/>
              <a:ext cx="4337177" cy="148517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1BDBB53-49E9-154A-A379-2F155E920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5200"/>
            <a:stretch/>
          </p:blipFill>
          <p:spPr>
            <a:xfrm>
              <a:off x="6090701" y="2814186"/>
              <a:ext cx="4337177" cy="1065663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3954EF-FFB4-834A-A4FA-44FDD1801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104" y="961330"/>
            <a:ext cx="4337177" cy="19476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3C8FE5-36AD-044F-BABA-25AB6B81EF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69"/>
          <a:stretch/>
        </p:blipFill>
        <p:spPr>
          <a:xfrm>
            <a:off x="6744104" y="4942520"/>
            <a:ext cx="4373245" cy="148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98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37152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deep vs shallow copy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612CF-14E2-5845-89B1-5952111DD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449" y="1699060"/>
            <a:ext cx="5383976" cy="40022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FB4D53-4E80-044C-A9E5-78EDCCFEE698}"/>
              </a:ext>
            </a:extLst>
          </p:cNvPr>
          <p:cNvSpPr/>
          <p:nvPr/>
        </p:nvSpPr>
        <p:spPr>
          <a:xfrm>
            <a:off x="466562" y="1144899"/>
            <a:ext cx="4872005" cy="2050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usernames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is not really a </a:t>
            </a:r>
            <a:r>
              <a:rPr lang="en-GB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list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: under the hood is a pointer to a list in memory</a:t>
            </a:r>
          </a:p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if we want to make a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deep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copy of the list, we can slice all the elements out of it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EEAD48-0516-0F40-92F1-53E96C43381E}"/>
              </a:ext>
            </a:extLst>
          </p:cNvPr>
          <p:cNvGrpSpPr/>
          <p:nvPr/>
        </p:nvGrpSpPr>
        <p:grpSpPr>
          <a:xfrm>
            <a:off x="1882784" y="4921935"/>
            <a:ext cx="3042691" cy="1582332"/>
            <a:chOff x="575894" y="4335594"/>
            <a:chExt cx="3465684" cy="180230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9119D8-68C7-B541-98EF-8302A184643D}"/>
                </a:ext>
              </a:extLst>
            </p:cNvPr>
            <p:cNvSpPr/>
            <p:nvPr/>
          </p:nvSpPr>
          <p:spPr>
            <a:xfrm>
              <a:off x="575894" y="5491570"/>
              <a:ext cx="122341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accent1"/>
                  </a:solidFill>
                  <a:latin typeface="Inconsolata" pitchFamily="49" charset="77"/>
                  <a:ea typeface="Lato Light" panose="020F0502020204030203" pitchFamily="34" charset="0"/>
                  <a:cs typeface="Lato Light" panose="020F0502020204030203" pitchFamily="34" charset="0"/>
                </a:rPr>
                <a:t>copied</a:t>
              </a:r>
            </a:p>
            <a:p>
              <a:pPr algn="ctr"/>
              <a:r>
                <a:rPr lang="en-GB" dirty="0">
                  <a:solidFill>
                    <a:schemeClr val="accent1"/>
                  </a:solidFill>
                  <a:latin typeface="Inconsolata" pitchFamily="49" charset="77"/>
                  <a:ea typeface="Lato Light" panose="020F0502020204030203" pitchFamily="34" charset="0"/>
                  <a:cs typeface="Lato Light" panose="020F0502020204030203" pitchFamily="34" charset="0"/>
                </a:rPr>
                <a:t>usernames</a:t>
              </a:r>
              <a:endParaRPr lang="en-IT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C9D784-255D-D749-86B7-8CCBD275F213}"/>
                </a:ext>
              </a:extLst>
            </p:cNvPr>
            <p:cNvSpPr/>
            <p:nvPr/>
          </p:nvSpPr>
          <p:spPr>
            <a:xfrm>
              <a:off x="1042390" y="4704926"/>
              <a:ext cx="239474" cy="239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46873C4-8251-6142-B2FC-C1C07C012F4F}"/>
                </a:ext>
              </a:extLst>
            </p:cNvPr>
            <p:cNvGrpSpPr/>
            <p:nvPr/>
          </p:nvGrpSpPr>
          <p:grpSpPr>
            <a:xfrm>
              <a:off x="2512570" y="4704926"/>
              <a:ext cx="1529008" cy="239474"/>
              <a:chOff x="2117459" y="5314526"/>
              <a:chExt cx="1529008" cy="23947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6D9CB8F-31E6-FA43-9DCD-978D058B01B9}"/>
                  </a:ext>
                </a:extLst>
              </p:cNvPr>
              <p:cNvSpPr/>
              <p:nvPr/>
            </p:nvSpPr>
            <p:spPr>
              <a:xfrm>
                <a:off x="2117459" y="5314526"/>
                <a:ext cx="239474" cy="2394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9187863-E8E1-3F4D-825C-96016FA67ABE}"/>
                  </a:ext>
                </a:extLst>
              </p:cNvPr>
              <p:cNvSpPr/>
              <p:nvPr/>
            </p:nvSpPr>
            <p:spPr>
              <a:xfrm>
                <a:off x="2377341" y="5314526"/>
                <a:ext cx="239474" cy="2394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EFB2D6-8A82-554C-856D-A2EF467EA350}"/>
                  </a:ext>
                </a:extLst>
              </p:cNvPr>
              <p:cNvSpPr/>
              <p:nvPr/>
            </p:nvSpPr>
            <p:spPr>
              <a:xfrm>
                <a:off x="2634754" y="5314526"/>
                <a:ext cx="239474" cy="2394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D0B0938-BDC8-554C-80B3-2DDC7F889BC3}"/>
                  </a:ext>
                </a:extLst>
              </p:cNvPr>
              <p:cNvSpPr/>
              <p:nvPr/>
            </p:nvSpPr>
            <p:spPr>
              <a:xfrm>
                <a:off x="2892167" y="5314526"/>
                <a:ext cx="239474" cy="2394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E265737-8239-8347-B43E-9B3E8B3A07D0}"/>
                  </a:ext>
                </a:extLst>
              </p:cNvPr>
              <p:cNvSpPr/>
              <p:nvPr/>
            </p:nvSpPr>
            <p:spPr>
              <a:xfrm>
                <a:off x="3149580" y="5314526"/>
                <a:ext cx="239474" cy="2394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C9B433E-F86D-8742-A716-4F8594CA3A30}"/>
                  </a:ext>
                </a:extLst>
              </p:cNvPr>
              <p:cNvSpPr/>
              <p:nvPr/>
            </p:nvSpPr>
            <p:spPr>
              <a:xfrm>
                <a:off x="3406993" y="5314526"/>
                <a:ext cx="239474" cy="2394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D8572-D90C-B842-B82A-BBB9C5E7BCC4}"/>
                </a:ext>
              </a:extLst>
            </p:cNvPr>
            <p:cNvSpPr/>
            <p:nvPr/>
          </p:nvSpPr>
          <p:spPr>
            <a:xfrm>
              <a:off x="575894" y="4335594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accent1"/>
                  </a:solidFill>
                  <a:latin typeface="Inconsolata" pitchFamily="49" charset="77"/>
                  <a:ea typeface="Lato Light" panose="020F0502020204030203" pitchFamily="34" charset="0"/>
                  <a:cs typeface="Lato Light" panose="020F0502020204030203" pitchFamily="34" charset="0"/>
                </a:rPr>
                <a:t>usernames</a:t>
              </a:r>
              <a:endParaRPr lang="en-IT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36A8A20-F53B-DA4E-93FB-AFB081CF99EB}"/>
                </a:ext>
              </a:extLst>
            </p:cNvPr>
            <p:cNvCxnSpPr/>
            <p:nvPr/>
          </p:nvCxnSpPr>
          <p:spPr>
            <a:xfrm>
              <a:off x="1362456" y="4824663"/>
              <a:ext cx="106070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3DC203-40C2-7C40-89BA-58926DBECB95}"/>
                </a:ext>
              </a:extLst>
            </p:cNvPr>
            <p:cNvSpPr/>
            <p:nvPr/>
          </p:nvSpPr>
          <p:spPr>
            <a:xfrm>
              <a:off x="1042390" y="5276830"/>
              <a:ext cx="239474" cy="239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5525F23-ECEF-034B-9612-1982F4CFB360}"/>
                </a:ext>
              </a:extLst>
            </p:cNvPr>
            <p:cNvCxnSpPr/>
            <p:nvPr/>
          </p:nvCxnSpPr>
          <p:spPr>
            <a:xfrm>
              <a:off x="1362456" y="5397869"/>
              <a:ext cx="106070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37632A2-F844-2148-BE6B-B4E8B3C047A0}"/>
                </a:ext>
              </a:extLst>
            </p:cNvPr>
            <p:cNvGrpSpPr/>
            <p:nvPr/>
          </p:nvGrpSpPr>
          <p:grpSpPr>
            <a:xfrm>
              <a:off x="2503752" y="5276830"/>
              <a:ext cx="1529008" cy="239474"/>
              <a:chOff x="2117459" y="5314526"/>
              <a:chExt cx="1529008" cy="23947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9356A46-7E3F-2149-A19C-991A02FABC27}"/>
                  </a:ext>
                </a:extLst>
              </p:cNvPr>
              <p:cNvSpPr/>
              <p:nvPr/>
            </p:nvSpPr>
            <p:spPr>
              <a:xfrm>
                <a:off x="2117459" y="5314526"/>
                <a:ext cx="239474" cy="2394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97C5CCE-47A7-AE49-9769-66D1AF8F2CCB}"/>
                  </a:ext>
                </a:extLst>
              </p:cNvPr>
              <p:cNvSpPr/>
              <p:nvPr/>
            </p:nvSpPr>
            <p:spPr>
              <a:xfrm>
                <a:off x="2377341" y="5314526"/>
                <a:ext cx="239474" cy="2394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870BC5-E3BF-F84F-9400-DEE57A016A6F}"/>
                  </a:ext>
                </a:extLst>
              </p:cNvPr>
              <p:cNvSpPr/>
              <p:nvPr/>
            </p:nvSpPr>
            <p:spPr>
              <a:xfrm>
                <a:off x="2634754" y="5314526"/>
                <a:ext cx="239474" cy="2394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52E30F9-2654-574A-8F6F-132EF1224CEB}"/>
                  </a:ext>
                </a:extLst>
              </p:cNvPr>
              <p:cNvSpPr/>
              <p:nvPr/>
            </p:nvSpPr>
            <p:spPr>
              <a:xfrm>
                <a:off x="2892167" y="5314526"/>
                <a:ext cx="239474" cy="2394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17183CE-3224-264A-AD70-4D1FC114B6A9}"/>
                  </a:ext>
                </a:extLst>
              </p:cNvPr>
              <p:cNvSpPr/>
              <p:nvPr/>
            </p:nvSpPr>
            <p:spPr>
              <a:xfrm>
                <a:off x="3149580" y="5314526"/>
                <a:ext cx="239474" cy="2394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759A472-4B05-B04E-9A18-2811FB0F54BB}"/>
                  </a:ext>
                </a:extLst>
              </p:cNvPr>
              <p:cNvSpPr/>
              <p:nvPr/>
            </p:nvSpPr>
            <p:spPr>
              <a:xfrm>
                <a:off x="3406993" y="5314526"/>
                <a:ext cx="239474" cy="2394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6398C37-2884-C84B-BF2C-C6DF28E74CF0}"/>
              </a:ext>
            </a:extLst>
          </p:cNvPr>
          <p:cNvGrpSpPr/>
          <p:nvPr/>
        </p:nvGrpSpPr>
        <p:grpSpPr>
          <a:xfrm>
            <a:off x="356890" y="3218008"/>
            <a:ext cx="3042691" cy="1582332"/>
            <a:chOff x="466562" y="3256858"/>
            <a:chExt cx="3042691" cy="158233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2CDBC66-8449-A649-AC41-EDCC553D2C8D}"/>
                </a:ext>
              </a:extLst>
            </p:cNvPr>
            <p:cNvGrpSpPr/>
            <p:nvPr/>
          </p:nvGrpSpPr>
          <p:grpSpPr>
            <a:xfrm>
              <a:off x="466562" y="3256858"/>
              <a:ext cx="3042691" cy="1582332"/>
              <a:chOff x="575894" y="4335594"/>
              <a:chExt cx="3465684" cy="1802307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49C40D-CB26-F141-96AC-19258077C613}"/>
                  </a:ext>
                </a:extLst>
              </p:cNvPr>
              <p:cNvSpPr/>
              <p:nvPr/>
            </p:nvSpPr>
            <p:spPr>
              <a:xfrm>
                <a:off x="575894" y="5491570"/>
                <a:ext cx="122341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accent1"/>
                    </a:solidFill>
                    <a:latin typeface="Inconsolata" pitchFamily="49" charset="77"/>
                    <a:ea typeface="Lato Light" panose="020F0502020204030203" pitchFamily="34" charset="0"/>
                    <a:cs typeface="Lato Light" panose="020F0502020204030203" pitchFamily="34" charset="0"/>
                  </a:rPr>
                  <a:t>copied</a:t>
                </a:r>
              </a:p>
              <a:p>
                <a:pPr algn="ctr"/>
                <a:r>
                  <a:rPr lang="en-GB" dirty="0">
                    <a:solidFill>
                      <a:schemeClr val="accent1"/>
                    </a:solidFill>
                    <a:latin typeface="Inconsolata" pitchFamily="49" charset="77"/>
                    <a:ea typeface="Lato Light" panose="020F0502020204030203" pitchFamily="34" charset="0"/>
                    <a:cs typeface="Lato Light" panose="020F0502020204030203" pitchFamily="34" charset="0"/>
                  </a:rPr>
                  <a:t>usernames</a:t>
                </a:r>
                <a:endParaRPr lang="en-IT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AF5821C-53DE-7348-B0E3-457AC8BE5BC7}"/>
                  </a:ext>
                </a:extLst>
              </p:cNvPr>
              <p:cNvSpPr/>
              <p:nvPr/>
            </p:nvSpPr>
            <p:spPr>
              <a:xfrm>
                <a:off x="1042390" y="4704926"/>
                <a:ext cx="239474" cy="2394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75CDEFD-45B1-654E-9FB4-7C66FDB018AD}"/>
                  </a:ext>
                </a:extLst>
              </p:cNvPr>
              <p:cNvGrpSpPr/>
              <p:nvPr/>
            </p:nvGrpSpPr>
            <p:grpSpPr>
              <a:xfrm>
                <a:off x="2512570" y="4704926"/>
                <a:ext cx="1529008" cy="239474"/>
                <a:chOff x="2117459" y="5314526"/>
                <a:chExt cx="1529008" cy="239474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0C60F9C-5BFB-F54E-9E2A-477B48FB6DF0}"/>
                    </a:ext>
                  </a:extLst>
                </p:cNvPr>
                <p:cNvSpPr/>
                <p:nvPr/>
              </p:nvSpPr>
              <p:spPr>
                <a:xfrm>
                  <a:off x="2117459" y="5314526"/>
                  <a:ext cx="239474" cy="23947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56C41A81-0113-AB4B-A5BF-BDFC81942E2B}"/>
                    </a:ext>
                  </a:extLst>
                </p:cNvPr>
                <p:cNvSpPr/>
                <p:nvPr/>
              </p:nvSpPr>
              <p:spPr>
                <a:xfrm>
                  <a:off x="2377341" y="5314526"/>
                  <a:ext cx="239474" cy="23947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D7149B60-B5EF-E44C-95D6-A79D903BA4D4}"/>
                    </a:ext>
                  </a:extLst>
                </p:cNvPr>
                <p:cNvSpPr/>
                <p:nvPr/>
              </p:nvSpPr>
              <p:spPr>
                <a:xfrm>
                  <a:off x="2634754" y="5314526"/>
                  <a:ext cx="239474" cy="23947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40ECA2B-801E-3647-A8FF-4E79222F4EA5}"/>
                    </a:ext>
                  </a:extLst>
                </p:cNvPr>
                <p:cNvSpPr/>
                <p:nvPr/>
              </p:nvSpPr>
              <p:spPr>
                <a:xfrm>
                  <a:off x="2892167" y="5314526"/>
                  <a:ext cx="239474" cy="23947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0138A1F-2496-2946-A2CB-2CD0E85CC520}"/>
                    </a:ext>
                  </a:extLst>
                </p:cNvPr>
                <p:cNvSpPr/>
                <p:nvPr/>
              </p:nvSpPr>
              <p:spPr>
                <a:xfrm>
                  <a:off x="3149580" y="5314526"/>
                  <a:ext cx="239474" cy="23947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740BA15E-93CC-D04D-B585-448D0B1F2DCE}"/>
                    </a:ext>
                  </a:extLst>
                </p:cNvPr>
                <p:cNvSpPr/>
                <p:nvPr/>
              </p:nvSpPr>
              <p:spPr>
                <a:xfrm>
                  <a:off x="3406993" y="5314526"/>
                  <a:ext cx="239474" cy="23947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B195914-1699-0A46-9725-10F60E2DBBCA}"/>
                  </a:ext>
                </a:extLst>
              </p:cNvPr>
              <p:cNvSpPr/>
              <p:nvPr/>
            </p:nvSpPr>
            <p:spPr>
              <a:xfrm>
                <a:off x="575894" y="4335594"/>
                <a:ext cx="12234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accent1"/>
                    </a:solidFill>
                    <a:latin typeface="Inconsolata" pitchFamily="49" charset="77"/>
                    <a:ea typeface="Lato Light" panose="020F0502020204030203" pitchFamily="34" charset="0"/>
                    <a:cs typeface="Lato Light" panose="020F0502020204030203" pitchFamily="34" charset="0"/>
                  </a:rPr>
                  <a:t>usernames</a:t>
                </a:r>
                <a:endParaRPr lang="en-IT" dirty="0"/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3D82E350-5567-3D4D-B3BF-9A5BCEA95BD0}"/>
                  </a:ext>
                </a:extLst>
              </p:cNvPr>
              <p:cNvCxnSpPr/>
              <p:nvPr/>
            </p:nvCxnSpPr>
            <p:spPr>
              <a:xfrm>
                <a:off x="1362456" y="4824663"/>
                <a:ext cx="106070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C369C2A-CCA2-ED44-B421-7C9F064645BB}"/>
                  </a:ext>
                </a:extLst>
              </p:cNvPr>
              <p:cNvSpPr/>
              <p:nvPr/>
            </p:nvSpPr>
            <p:spPr>
              <a:xfrm>
                <a:off x="1042390" y="5276830"/>
                <a:ext cx="239474" cy="2394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4A9D9414-BFDF-264E-9F31-502010176F9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33842" y="3709517"/>
              <a:ext cx="502103" cy="455541"/>
            </a:xfrm>
            <a:prstGeom prst="bentConnector3">
              <a:avLst>
                <a:gd name="adj1" fmla="val -291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DC605E-4EC4-C440-B372-D7B7B41C89EE}"/>
              </a:ext>
            </a:extLst>
          </p:cNvPr>
          <p:cNvCxnSpPr>
            <a:cxnSpLocks/>
          </p:cNvCxnSpPr>
          <p:nvPr/>
        </p:nvCxnSpPr>
        <p:spPr>
          <a:xfrm flipV="1">
            <a:off x="209775" y="3484272"/>
            <a:ext cx="4463462" cy="218175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283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37152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[numerical lists]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F448D-3D5C-1649-B7BF-6B6982161025}"/>
              </a:ext>
            </a:extLst>
          </p:cNvPr>
          <p:cNvSpPr txBox="1"/>
          <p:nvPr/>
        </p:nvSpPr>
        <p:spPr>
          <a:xfrm>
            <a:off x="575894" y="1232033"/>
            <a:ext cx="7420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aka do not expect anything special, apart from </a:t>
            </a:r>
            <a:r>
              <a:rPr lang="en-US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range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</a:t>
            </a:r>
            <a:r>
              <a:rPr lang="en-US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 min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</a:t>
            </a:r>
            <a:r>
              <a:rPr lang="en-US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 max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and </a:t>
            </a:r>
            <a:r>
              <a:rPr lang="en-US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sum</a:t>
            </a:r>
            <a:endParaRPr dirty="0">
              <a:solidFill>
                <a:schemeClr val="accent1"/>
              </a:solidFill>
              <a:latin typeface="Inconsolata" pitchFamily="49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B71B66-138B-7446-AB0B-70761A7E3047}"/>
              </a:ext>
            </a:extLst>
          </p:cNvPr>
          <p:cNvGrpSpPr/>
          <p:nvPr/>
        </p:nvGrpSpPr>
        <p:grpSpPr>
          <a:xfrm>
            <a:off x="478589" y="1761292"/>
            <a:ext cx="10601740" cy="2696083"/>
            <a:chOff x="483887" y="1926914"/>
            <a:chExt cx="10601740" cy="269608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3431C57-0D2F-1440-AB8E-3E50F85E6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01813" y="1926914"/>
              <a:ext cx="3083814" cy="12533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30BFD1D-2C19-1642-80A5-19B4A9B89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1658" y="1926914"/>
              <a:ext cx="2623947" cy="269608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7B096F-3D97-3543-B4C4-E83682E53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887" y="1926914"/>
              <a:ext cx="2344420" cy="263296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FE7C7F-F6F6-C444-87C1-59BC8EE04CA3}"/>
                </a:ext>
              </a:extLst>
            </p:cNvPr>
            <p:cNvSpPr txBox="1"/>
            <p:nvPr/>
          </p:nvSpPr>
          <p:spPr>
            <a:xfrm>
              <a:off x="840022" y="2840017"/>
              <a:ext cx="27655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mini exercise:</a:t>
              </a:r>
            </a:p>
            <a:p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can you type just </a:t>
              </a:r>
              <a:r>
                <a:rPr lang="en-US" sz="1600" dirty="0">
                  <a:solidFill>
                    <a:schemeClr val="accent1"/>
                  </a:solidFill>
                  <a:latin typeface="Inconsolata" pitchFamily="49" charset="77"/>
                  <a:ea typeface="Lato Light" panose="020F0502020204030203" pitchFamily="34" charset="0"/>
                  <a:cs typeface="Lato Light" panose="020F0502020204030203" pitchFamily="34" charset="0"/>
                </a:rPr>
                <a:t>range(11)</a:t>
              </a:r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D25219-40A9-AD47-A58A-7B0CACD70738}"/>
                </a:ext>
              </a:extLst>
            </p:cNvPr>
            <p:cNvSpPr txBox="1"/>
            <p:nvPr/>
          </p:nvSpPr>
          <p:spPr>
            <a:xfrm>
              <a:off x="4365919" y="2840016"/>
              <a:ext cx="29706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mini exercise:</a:t>
              </a:r>
            </a:p>
            <a:p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can you type just </a:t>
              </a:r>
              <a:r>
                <a:rPr lang="en-US" sz="1600" dirty="0">
                  <a:solidFill>
                    <a:schemeClr val="accent1"/>
                  </a:solidFill>
                  <a:latin typeface="Inconsolata" pitchFamily="49" charset="77"/>
                  <a:ea typeface="Lato Light" panose="020F0502020204030203" pitchFamily="34" charset="0"/>
                  <a:cs typeface="Lato Light" panose="020F0502020204030203" pitchFamily="34" charset="0"/>
                </a:rPr>
                <a:t>range(21,2)</a:t>
              </a:r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228D5C-A25F-9141-9CA3-60BBB954E4E4}"/>
                </a:ext>
              </a:extLst>
            </p:cNvPr>
            <p:cNvSpPr txBox="1"/>
            <p:nvPr/>
          </p:nvSpPr>
          <p:spPr>
            <a:xfrm>
              <a:off x="8032792" y="3385336"/>
              <a:ext cx="26052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mini exercise:</a:t>
              </a:r>
            </a:p>
            <a:p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what if you don’t use </a:t>
              </a:r>
              <a:r>
                <a:rPr lang="en-US" sz="1600" dirty="0">
                  <a:solidFill>
                    <a:schemeClr val="accent1"/>
                  </a:solidFill>
                  <a:latin typeface="Inconsolata" pitchFamily="49" charset="77"/>
                  <a:ea typeface="Lato Light" panose="020F0502020204030203" pitchFamily="34" charset="0"/>
                  <a:cs typeface="Lato Light" panose="020F0502020204030203" pitchFamily="34" charset="0"/>
                </a:rPr>
                <a:t>list</a:t>
              </a:r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?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E13EC54-A4F8-5541-B596-4B4E9D87D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126" y="4009548"/>
            <a:ext cx="6122543" cy="248869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D034E3-8DAD-CC45-B31D-6E3D04E9FE1B}"/>
              </a:ext>
            </a:extLst>
          </p:cNvPr>
          <p:cNvCxnSpPr>
            <a:cxnSpLocks/>
          </p:cNvCxnSpPr>
          <p:nvPr/>
        </p:nvCxnSpPr>
        <p:spPr>
          <a:xfrm>
            <a:off x="4961457" y="3888606"/>
            <a:ext cx="1" cy="27178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652263-5238-D649-A1E6-60449A55E2F1}"/>
              </a:ext>
            </a:extLst>
          </p:cNvPr>
          <p:cNvCxnSpPr>
            <a:cxnSpLocks/>
          </p:cNvCxnSpPr>
          <p:nvPr/>
        </p:nvCxnSpPr>
        <p:spPr>
          <a:xfrm flipH="1">
            <a:off x="4961457" y="3888606"/>
            <a:ext cx="64414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574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55191-E960-9144-8DD6-9F5405944190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8665030" y="1785257"/>
            <a:ext cx="2046513" cy="3559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Named after the </a:t>
            </a:r>
            <a:r>
              <a:rPr lang="en-GB" sz="32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(Monty)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F82D0-5FEE-1E42-B4EC-5DB979C49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4D8B7-EADC-B742-9D63-3F1AB315E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42" y="1167136"/>
            <a:ext cx="7108372" cy="50480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74366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37152"/>
            <a:ext cx="11029616" cy="694881"/>
          </a:xfrm>
        </p:spPr>
        <p:txBody>
          <a:bodyPr>
            <a:normAutofit/>
          </a:bodyPr>
          <a:lstStyle/>
          <a:p>
            <a:r>
              <a:rPr lang="it-IT" dirty="0"/>
              <a:t>[list </a:t>
            </a:r>
            <a:r>
              <a:rPr lang="en-GB" dirty="0"/>
              <a:t>comprehensions</a:t>
            </a:r>
            <a:r>
              <a:rPr lang="it-IT" dirty="0"/>
              <a:t>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CA20CE-124F-4D49-9244-0167E0D66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48" y="1685425"/>
            <a:ext cx="5464302" cy="37059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D4F277-1A88-5E4B-80E9-4AE4BF2EE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980" y="2457847"/>
            <a:ext cx="3705987" cy="28854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868F7C-5A38-B442-B299-B1D568496B07}"/>
              </a:ext>
            </a:extLst>
          </p:cNvPr>
          <p:cNvSpPr/>
          <p:nvPr/>
        </p:nvSpPr>
        <p:spPr>
          <a:xfrm>
            <a:off x="6441105" y="1736094"/>
            <a:ext cx="5036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it allow us to collapse the first three lines of code into one line: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6DBFE86-AC92-3043-8994-F01242567E82}"/>
              </a:ext>
            </a:extLst>
          </p:cNvPr>
          <p:cNvSpPr/>
          <p:nvPr/>
        </p:nvSpPr>
        <p:spPr>
          <a:xfrm>
            <a:off x="5962650" y="1755344"/>
            <a:ext cx="430330" cy="1286239"/>
          </a:xfrm>
          <a:prstGeom prst="rightBrace">
            <a:avLst>
              <a:gd name="adj1" fmla="val 8333"/>
              <a:gd name="adj2" fmla="val 75555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69D9CD-9E81-8B4E-AD8E-5FF593CBD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130" y="4200162"/>
            <a:ext cx="5178222" cy="21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10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37152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exercises! #3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E7056-2264-814E-81DD-710ECF037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2"/>
          <a:stretch/>
        </p:blipFill>
        <p:spPr>
          <a:xfrm>
            <a:off x="575894" y="1867635"/>
            <a:ext cx="5588000" cy="827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3DAC7-BA4E-D84E-ABBF-8387F35B2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94" y="3744227"/>
            <a:ext cx="58547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75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37152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“strings” + “(again?)”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4F9DED-4BAF-2742-8499-89665F651946}"/>
              </a:ext>
            </a:extLst>
          </p:cNvPr>
          <p:cNvSpPr txBox="1"/>
          <p:nvPr/>
        </p:nvSpPr>
        <p:spPr>
          <a:xfrm>
            <a:off x="575894" y="1393113"/>
            <a:ext cx="6303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 can use them as </a:t>
            </a:r>
            <a:r>
              <a:rPr lang="en-US" dirty="0">
                <a:solidFill>
                  <a:schemeClr val="accent1"/>
                </a:solidFill>
                <a:latin typeface="Inconsolata" pitchFamily="49" charset="77"/>
              </a:rPr>
              <a:t>list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s, and we can convert them to </a:t>
            </a:r>
            <a:r>
              <a:rPr lang="en-US" dirty="0">
                <a:solidFill>
                  <a:schemeClr val="accent1"/>
                </a:solidFill>
                <a:latin typeface="Inconsolata" pitchFamily="49" charset="77"/>
              </a:rPr>
              <a:t>list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</a:t>
            </a:r>
            <a:endParaRPr dirty="0">
              <a:solidFill>
                <a:schemeClr val="accent1"/>
              </a:solidFill>
              <a:latin typeface="Inconsolata" pitchFamily="49" charset="77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6904DD-93B6-B345-8830-746C8D93F0FE}"/>
              </a:ext>
            </a:extLst>
          </p:cNvPr>
          <p:cNvGrpSpPr/>
          <p:nvPr/>
        </p:nvGrpSpPr>
        <p:grpSpPr>
          <a:xfrm>
            <a:off x="246208" y="1814762"/>
            <a:ext cx="11502336" cy="4531831"/>
            <a:chOff x="246208" y="1814762"/>
            <a:chExt cx="11502336" cy="45318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9F3729-E1F4-4F48-8F6A-297F5C9EC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208" y="1882815"/>
              <a:ext cx="1920621" cy="227228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9521B8-4B77-CA43-8804-7508E42C2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1832" y="1882815"/>
              <a:ext cx="4562602" cy="156895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8B010A-B35F-714E-BCF4-03277346B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3561" y="1814762"/>
              <a:ext cx="2263267" cy="154190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11C63A-C438-9B45-8521-3E782E3DD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68056" y="1882815"/>
              <a:ext cx="2380488" cy="152387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796CE31-31F8-A44B-B552-E3B60E14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7573" y="3740805"/>
              <a:ext cx="2696083" cy="11992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D6E1E97-5621-554C-965D-ED88C8E11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4214" y="5074588"/>
              <a:ext cx="4760976" cy="119024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5846EB-A9C2-784B-9314-B6FD52E69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9608" y="5084213"/>
              <a:ext cx="4815078" cy="12623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3580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37152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“strings” + “(again?)” + “(again?)”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43</a:t>
            </a:fld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2BD09BD-7F4F-2742-A124-46076B6709FA}"/>
              </a:ext>
            </a:extLst>
          </p:cNvPr>
          <p:cNvGrpSpPr/>
          <p:nvPr/>
        </p:nvGrpSpPr>
        <p:grpSpPr>
          <a:xfrm>
            <a:off x="330306" y="1840560"/>
            <a:ext cx="11520792" cy="3974827"/>
            <a:chOff x="575894" y="1386037"/>
            <a:chExt cx="11520792" cy="39748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D11F23-9517-FE4F-9F77-039643FDD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6523" y="3827974"/>
              <a:ext cx="4860163" cy="153289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A7D4AAE-EEE5-FD4D-A0CB-673A4FE3E60A}"/>
                </a:ext>
              </a:extLst>
            </p:cNvPr>
            <p:cNvGrpSpPr/>
            <p:nvPr/>
          </p:nvGrpSpPr>
          <p:grpSpPr>
            <a:xfrm>
              <a:off x="575894" y="1386037"/>
              <a:ext cx="4860164" cy="1750130"/>
              <a:chOff x="296761" y="1232033"/>
              <a:chExt cx="4860164" cy="175013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0A2EC0C2-A56C-5043-8A60-661F74E7EF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80831"/>
              <a:stretch/>
            </p:blipFill>
            <p:spPr>
              <a:xfrm>
                <a:off x="296762" y="1232033"/>
                <a:ext cx="4860163" cy="490889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F364618-079E-5F4B-BAFE-34D09FAF0E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49939" b="822"/>
              <a:stretch/>
            </p:blipFill>
            <p:spPr>
              <a:xfrm>
                <a:off x="296761" y="1721253"/>
                <a:ext cx="4860163" cy="1260910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D6C2C48-6DFB-8D45-BF42-51CFFD3CA010}"/>
                </a:ext>
              </a:extLst>
            </p:cNvPr>
            <p:cNvGrpSpPr/>
            <p:nvPr/>
          </p:nvGrpSpPr>
          <p:grpSpPr>
            <a:xfrm>
              <a:off x="6655406" y="1440066"/>
              <a:ext cx="4751959" cy="1621462"/>
              <a:chOff x="6655406" y="2000387"/>
              <a:chExt cx="4751959" cy="1621462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90B8F15-C2AB-1E4B-A3C3-82FCDDBD44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79567"/>
              <a:stretch/>
            </p:blipFill>
            <p:spPr>
              <a:xfrm>
                <a:off x="6655406" y="2000387"/>
                <a:ext cx="4751959" cy="41638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0EA27AB-E954-B44D-8A3C-8CD985A487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0824"/>
              <a:stretch/>
            </p:blipFill>
            <p:spPr>
              <a:xfrm>
                <a:off x="6655406" y="2415941"/>
                <a:ext cx="4751959" cy="1205908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8FFC3F1-0DA8-A84A-A396-500DBF6C7BF9}"/>
                </a:ext>
              </a:extLst>
            </p:cNvPr>
            <p:cNvGrpSpPr/>
            <p:nvPr/>
          </p:nvGrpSpPr>
          <p:grpSpPr>
            <a:xfrm>
              <a:off x="575894" y="3477082"/>
              <a:ext cx="6564376" cy="1687335"/>
              <a:chOff x="575894" y="3477082"/>
              <a:chExt cx="6564376" cy="168733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D605B7C-CA10-104E-A235-634FE0BC18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8955"/>
              <a:stretch/>
            </p:blipFill>
            <p:spPr>
              <a:xfrm>
                <a:off x="575894" y="3907858"/>
                <a:ext cx="6564376" cy="1256559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E1C782B-16D3-8A48-88BC-191FD99C6B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82500"/>
              <a:stretch/>
            </p:blipFill>
            <p:spPr>
              <a:xfrm>
                <a:off x="575894" y="3477082"/>
                <a:ext cx="6564376" cy="43077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80469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37152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exercises! #4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FE293-5A5A-9242-A828-C42E8E547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02" y="1799189"/>
            <a:ext cx="113030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746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37152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Python for genetics!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677CCD-54BE-B941-BA16-64862974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35" y="1566402"/>
            <a:ext cx="10404497" cy="4754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54B11-3C39-A14A-8CE4-474AF8D31B19}"/>
              </a:ext>
            </a:extLst>
          </p:cNvPr>
          <p:cNvSpPr txBox="1"/>
          <p:nvPr/>
        </p:nvSpPr>
        <p:spPr>
          <a:xfrm>
            <a:off x="7488677" y="914234"/>
            <a:ext cx="411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http://rosalind.info/problems/list-view/</a:t>
            </a:r>
            <a:endParaRPr lang="en-IT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330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37152"/>
            <a:ext cx="11029616" cy="694881"/>
          </a:xfrm>
        </p:spPr>
        <p:txBody>
          <a:bodyPr>
            <a:normAutofit/>
          </a:bodyPr>
          <a:lstStyle/>
          <a:p>
            <a:r>
              <a:rPr lang="en-US"/>
              <a:t>while loop: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F5796-92E0-BF4C-B1EB-2D1C0589A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88" y="1754129"/>
            <a:ext cx="8271045" cy="366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0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37152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while </a:t>
            </a:r>
            <a:r>
              <a:rPr lang="en-US"/>
              <a:t>loop: more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1C4D1-C99D-7046-9315-69FD1A35C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4" y="1490704"/>
            <a:ext cx="6335045" cy="412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713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37152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{dictionaries: ‘what are they’}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48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BF059B-B517-A846-A29B-6F93F00FF0CE}"/>
              </a:ext>
            </a:extLst>
          </p:cNvPr>
          <p:cNvSpPr/>
          <p:nvPr/>
        </p:nvSpPr>
        <p:spPr>
          <a:xfrm>
            <a:off x="575894" y="1451927"/>
            <a:ext cx="8015111" cy="2628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dictionaries are a way to store information that is connected in some way. </a:t>
            </a:r>
          </a:p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dictionaries store information in key-value pairs, </a:t>
            </a:r>
          </a:p>
          <a:p>
            <a:pPr marL="742950" lvl="1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any piece of information is connected to at least one other piece of information.</a:t>
            </a:r>
          </a:p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dictionaries do not store their information in any particular order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58E23-0DEC-8843-A32A-FA3116CC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4" y="4296386"/>
            <a:ext cx="4859867" cy="17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55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37152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{dictionaries: ‘how to iterate’}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49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81426E-EEBE-D342-9C99-CA3561320D85}"/>
              </a:ext>
            </a:extLst>
          </p:cNvPr>
          <p:cNvGrpSpPr/>
          <p:nvPr/>
        </p:nvGrpSpPr>
        <p:grpSpPr>
          <a:xfrm>
            <a:off x="575894" y="1827902"/>
            <a:ext cx="8300480" cy="3590403"/>
            <a:chOff x="575894" y="2159899"/>
            <a:chExt cx="7186549" cy="31085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53BF9C-366C-3847-A82C-2749DA2D2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4246"/>
            <a:stretch/>
          </p:blipFill>
          <p:spPr>
            <a:xfrm>
              <a:off x="575894" y="3217332"/>
              <a:ext cx="7186549" cy="205113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15B4465-E52B-5C46-B7BE-F90C8FD88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996" y="2159899"/>
              <a:ext cx="7132447" cy="17132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8411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52850-085A-DA4A-B096-E42A2D6B9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76327"/>
            <a:ext cx="11029616" cy="625901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</a:t>
            </a:r>
            <a:r>
              <a:rPr lang="en-GB" dirty="0">
                <a:ea typeface="Lato" panose="020F0502020204030203" pitchFamily="34" charset="0"/>
                <a:cs typeface="Lato" panose="020F0502020204030203" pitchFamily="34" charset="0"/>
              </a:rPr>
              <a:t>Python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88CF2-7D1E-C94A-9DF7-6F44F7BA2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07700"/>
            <a:ext cx="5514808" cy="2132930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software </a:t>
            </a:r>
            <a:r>
              <a:rPr lang="en-GB" sz="20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quality</a:t>
            </a:r>
          </a:p>
          <a:p>
            <a:pPr lvl="1"/>
            <a:r>
              <a:rPr lang="en-GB" sz="1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focus on readability</a:t>
            </a:r>
          </a:p>
          <a:p>
            <a:pPr lvl="1"/>
            <a:r>
              <a:rPr lang="en-GB" sz="1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readability counts (from the Zen of Python)</a:t>
            </a:r>
          </a:p>
          <a:p>
            <a:pPr lvl="1"/>
            <a:r>
              <a:rPr lang="en-GB" sz="1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minimalist programming approach</a:t>
            </a:r>
          </a:p>
          <a:p>
            <a:pPr lvl="2"/>
            <a:r>
              <a:rPr lang="en-GB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there’s just one obvious way to do it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63E261-6340-1044-BCD6-50387A524B2D}"/>
              </a:ext>
            </a:extLst>
          </p:cNvPr>
          <p:cNvSpPr txBox="1">
            <a:spLocks/>
          </p:cNvSpPr>
          <p:nvPr/>
        </p:nvSpPr>
        <p:spPr>
          <a:xfrm>
            <a:off x="6796936" y="1807700"/>
            <a:ext cx="5514808" cy="989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developer </a:t>
            </a:r>
            <a:r>
              <a:rPr lang="en-GB" sz="20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productivity</a:t>
            </a:r>
          </a:p>
          <a:p>
            <a:pPr lvl="1"/>
            <a:r>
              <a:rPr lang="en-GB" sz="1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1/3 to 1/5 over Java, C++, C code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FBB624-4D83-C347-8D9D-27070CD28A65}"/>
              </a:ext>
            </a:extLst>
          </p:cNvPr>
          <p:cNvSpPr txBox="1">
            <a:spLocks/>
          </p:cNvSpPr>
          <p:nvPr/>
        </p:nvSpPr>
        <p:spPr>
          <a:xfrm>
            <a:off x="581192" y="4246102"/>
            <a:ext cx="5514808" cy="2302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program </a:t>
            </a:r>
            <a:r>
              <a:rPr lang="en-GB" sz="20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portability</a:t>
            </a:r>
          </a:p>
          <a:p>
            <a:pPr lvl="1"/>
            <a:r>
              <a:rPr lang="en-GB" sz="1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(most) Python programs ruin unchanged on all mayor computer platforms</a:t>
            </a:r>
          </a:p>
          <a:p>
            <a:pPr lvl="1"/>
            <a:r>
              <a:rPr lang="en-GB" sz="1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support for portable GUI, DB Access, web-based systems, …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8EA891-51B3-3748-B57A-E56E2E398865}"/>
              </a:ext>
            </a:extLst>
          </p:cNvPr>
          <p:cNvSpPr txBox="1">
            <a:spLocks/>
          </p:cNvSpPr>
          <p:nvPr/>
        </p:nvSpPr>
        <p:spPr>
          <a:xfrm>
            <a:off x="6796936" y="3097321"/>
            <a:ext cx="5514808" cy="1360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libraries </a:t>
            </a:r>
            <a:r>
              <a:rPr lang="en-GB" sz="20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</a:t>
            </a:r>
          </a:p>
          <a:p>
            <a:pPr lvl="1"/>
            <a:r>
              <a:rPr lang="en-GB" sz="1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great standard library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FF30CF7-DC6F-EF48-A867-078BB7D5185F}"/>
              </a:ext>
            </a:extLst>
          </p:cNvPr>
          <p:cNvSpPr txBox="1">
            <a:spLocks/>
          </p:cNvSpPr>
          <p:nvPr/>
        </p:nvSpPr>
        <p:spPr>
          <a:xfrm>
            <a:off x="6796936" y="4757057"/>
            <a:ext cx="5514808" cy="1594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component </a:t>
            </a:r>
            <a:r>
              <a:rPr lang="en-GB" sz="2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integration</a:t>
            </a:r>
          </a:p>
          <a:p>
            <a:pPr lvl="1"/>
            <a:r>
              <a:rPr lang="en-GB" sz="1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glue language (e.g. data science)</a:t>
            </a:r>
          </a:p>
          <a:p>
            <a:pPr lvl="1"/>
            <a:r>
              <a:rPr lang="en-GB" sz="1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be easily integrated with C/C++ Code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373C9D1-8119-474A-BB84-E7C18429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5400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B58122-F5FC-E449-951B-71524903A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06" y="1280474"/>
            <a:ext cx="6997192" cy="351663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44D85F-4E63-1E43-A94E-FD51E2535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537" y="1936550"/>
            <a:ext cx="3192018" cy="459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B331A1-1E84-734B-9222-88820F8D6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771" y="4461583"/>
            <a:ext cx="6780784" cy="211899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8CA4076-44A4-1A42-874E-DD2FA44546D6}"/>
              </a:ext>
            </a:extLst>
          </p:cNvPr>
          <p:cNvSpPr txBox="1">
            <a:spLocks/>
          </p:cNvSpPr>
          <p:nvPr/>
        </p:nvSpPr>
        <p:spPr>
          <a:xfrm>
            <a:off x="575894" y="537152"/>
            <a:ext cx="11029616" cy="6948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none">
                <a:solidFill>
                  <a:schemeClr val="tx1">
                    <a:lumMod val="75000"/>
                    <a:lumOff val="25000"/>
                  </a:schemeClr>
                </a:solidFill>
                <a:latin typeface="Inconsolata" pitchFamily="49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{more: dictionaries}</a:t>
            </a:r>
          </a:p>
        </p:txBody>
      </p:sp>
    </p:spTree>
    <p:extLst>
      <p:ext uri="{BB962C8B-B14F-4D97-AF65-F5344CB8AC3E}">
        <p14:creationId xmlns:p14="http://schemas.microsoft.com/office/powerpoint/2010/main" val="2795743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37152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looping through dictionaries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51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FB4345-29CE-0245-91E1-6851A2C10294}"/>
              </a:ext>
            </a:extLst>
          </p:cNvPr>
          <p:cNvGrpSpPr/>
          <p:nvPr/>
        </p:nvGrpSpPr>
        <p:grpSpPr>
          <a:xfrm>
            <a:off x="788347" y="1828554"/>
            <a:ext cx="2637260" cy="3286422"/>
            <a:chOff x="784775" y="1659467"/>
            <a:chExt cx="2637260" cy="32864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684D57-D61B-5D47-A943-9FBF8CAD4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3974" y="2114551"/>
              <a:ext cx="2578862" cy="283133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BBDF6C-0A99-E54F-A0DA-4BCA7EAF037F}"/>
                </a:ext>
              </a:extLst>
            </p:cNvPr>
            <p:cNvSpPr txBox="1"/>
            <p:nvPr/>
          </p:nvSpPr>
          <p:spPr>
            <a:xfrm>
              <a:off x="784775" y="1659467"/>
              <a:ext cx="2637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accessing to key-value pairs</a:t>
              </a:r>
              <a:endParaRPr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C7021D-84FB-6C40-8066-9CE67C7FDAF9}"/>
              </a:ext>
            </a:extLst>
          </p:cNvPr>
          <p:cNvGrpSpPr/>
          <p:nvPr/>
        </p:nvGrpSpPr>
        <p:grpSpPr>
          <a:xfrm>
            <a:off x="4900458" y="1828554"/>
            <a:ext cx="2380488" cy="2321603"/>
            <a:chOff x="4405244" y="1659467"/>
            <a:chExt cx="2380488" cy="232160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DEDA31F-47D9-744E-BA2C-61E93F986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05244" y="2114551"/>
              <a:ext cx="2380488" cy="186651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41CD10-358C-D34E-B619-CA6C5265BA81}"/>
                </a:ext>
              </a:extLst>
            </p:cNvPr>
            <p:cNvSpPr txBox="1"/>
            <p:nvPr/>
          </p:nvSpPr>
          <p:spPr>
            <a:xfrm>
              <a:off x="4661579" y="1659467"/>
              <a:ext cx="18678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accessing to values</a:t>
              </a:r>
              <a:endParaRPr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6293D2-A13D-3749-8BA1-D0510007E555}"/>
              </a:ext>
            </a:extLst>
          </p:cNvPr>
          <p:cNvGrpSpPr/>
          <p:nvPr/>
        </p:nvGrpSpPr>
        <p:grpSpPr>
          <a:xfrm>
            <a:off x="8531090" y="1828554"/>
            <a:ext cx="2380488" cy="2375705"/>
            <a:chOff x="8158556" y="1659467"/>
            <a:chExt cx="2380488" cy="237570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328E93-0AF7-4148-ABD2-7C4D7FB5B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58556" y="2114551"/>
              <a:ext cx="2380488" cy="192062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E625F1D-794C-794B-A62E-4E6E9518BD24}"/>
                </a:ext>
              </a:extLst>
            </p:cNvPr>
            <p:cNvSpPr txBox="1"/>
            <p:nvPr/>
          </p:nvSpPr>
          <p:spPr>
            <a:xfrm>
              <a:off x="8494239" y="1659467"/>
              <a:ext cx="1709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accessing to keys</a:t>
              </a:r>
              <a:endParaRPr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0791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37152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exercises! #5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52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789003-44FF-9D45-B152-85BFF7FC0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02" y="1402644"/>
            <a:ext cx="109728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096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37152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functions()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B2661-1602-3A48-9567-1C93740B7AC5}"/>
              </a:ext>
            </a:extLst>
          </p:cNvPr>
          <p:cNvSpPr/>
          <p:nvPr/>
        </p:nvSpPr>
        <p:spPr>
          <a:xfrm>
            <a:off x="575894" y="1554989"/>
            <a:ext cx="6007786" cy="3367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functions are a set of actions that we group together and give a name to. </a:t>
            </a:r>
          </a:p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have already used a number of </a:t>
            </a:r>
            <a:r>
              <a:rPr lang="en-GB" i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functions</a:t>
            </a: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(methods) from the core Python language, such as </a:t>
            </a:r>
            <a:r>
              <a:rPr lang="en-GB" b="1" dirty="0" err="1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string.title</a:t>
            </a:r>
            <a:r>
              <a:rPr lang="en-GB" b="1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()</a:t>
            </a: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 and </a:t>
            </a:r>
            <a:r>
              <a:rPr lang="en-GB" b="1" dirty="0" err="1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list.sort</a:t>
            </a:r>
            <a:r>
              <a:rPr lang="en-GB" b="1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()</a:t>
            </a: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</a:p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 can define our own functions, which allows us to "teach" Python new behaviour.</a:t>
            </a:r>
            <a:b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endParaRPr lang="en-GB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5784F-A92E-3344-9A53-D74F7FAC2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894" y="2060340"/>
            <a:ext cx="4794562" cy="176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93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37152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functions(more)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54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B2661-1602-3A48-9567-1C93740B7AC5}"/>
              </a:ext>
            </a:extLst>
          </p:cNvPr>
          <p:cNvSpPr/>
          <p:nvPr/>
        </p:nvSpPr>
        <p:spPr>
          <a:xfrm>
            <a:off x="553316" y="1554989"/>
            <a:ext cx="6096000" cy="4427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functions are a set of actions that we group together and give a name to. </a:t>
            </a:r>
          </a:p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have already used a number of </a:t>
            </a:r>
            <a:r>
              <a:rPr lang="en-GB" i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functions</a:t>
            </a: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(methods) from the core Python language, such as </a:t>
            </a:r>
            <a:r>
              <a:rPr lang="en-GB" b="1" dirty="0" err="1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string.title</a:t>
            </a:r>
            <a:r>
              <a:rPr lang="en-GB" b="1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() </a:t>
            </a: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and </a:t>
            </a:r>
            <a:r>
              <a:rPr lang="en-GB" b="1" dirty="0" err="1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list.sort</a:t>
            </a:r>
            <a:r>
              <a:rPr lang="en-GB" b="1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()</a:t>
            </a: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</a:p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 can define our own functions, which allows us to "teach" Python new behaviour.</a:t>
            </a:r>
          </a:p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by default functions return </a:t>
            </a:r>
            <a:r>
              <a:rPr lang="en-GB" b="1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None</a:t>
            </a: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we can change this behaviour using the </a:t>
            </a:r>
            <a:r>
              <a:rPr lang="en-GB" b="1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return</a:t>
            </a: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keyword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5784F-A92E-3344-9A53-D74F7FAC2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61" y="1400478"/>
            <a:ext cx="4794562" cy="1767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83D1C5-ED40-2A47-B720-C3A96716A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894" y="3236215"/>
            <a:ext cx="5050409" cy="290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361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37152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function(arguments)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CFAFF-07E8-F949-98E1-5F3B1C6B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4" y="1893827"/>
            <a:ext cx="5049520" cy="3868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D477C0-C055-A344-B840-43DD7E12F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43" y="1893827"/>
            <a:ext cx="4833112" cy="3859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DA227E-0D2D-E04E-8B54-0C291C846DF1}"/>
              </a:ext>
            </a:extLst>
          </p:cNvPr>
          <p:cNvSpPr txBox="1"/>
          <p:nvPr/>
        </p:nvSpPr>
        <p:spPr>
          <a:xfrm>
            <a:off x="2206018" y="1598978"/>
            <a:ext cx="1789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default arguments</a:t>
            </a:r>
            <a:endParaRPr sz="1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E227E-AE3D-C147-AB9F-C3B2E9023BFB}"/>
              </a:ext>
            </a:extLst>
          </p:cNvPr>
          <p:cNvSpPr txBox="1"/>
          <p:nvPr/>
        </p:nvSpPr>
        <p:spPr>
          <a:xfrm>
            <a:off x="7700427" y="1598978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keyword arguments</a:t>
            </a:r>
            <a:endParaRPr sz="1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516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37152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*arguments of variable length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F8572-CE67-BE4F-9561-32E84AF21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890" y="1677419"/>
            <a:ext cx="3173984" cy="4301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906FA2-8E9A-5048-9601-68C117124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605" y="1677419"/>
            <a:ext cx="3155950" cy="4824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FC6416-70A4-A04B-85C4-F382DAE5E11D}"/>
              </a:ext>
            </a:extLst>
          </p:cNvPr>
          <p:cNvSpPr txBox="1"/>
          <p:nvPr/>
        </p:nvSpPr>
        <p:spPr>
          <a:xfrm>
            <a:off x="433475" y="1729238"/>
            <a:ext cx="1919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*</a:t>
            </a:r>
            <a:r>
              <a:rPr lang="en-US" dirty="0" err="1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args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lets you accept a variable number of arguments</a:t>
            </a:r>
            <a:endParaRPr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05F17-922B-A04F-8167-4BC8376DDBD2}"/>
              </a:ext>
            </a:extLst>
          </p:cNvPr>
          <p:cNvSpPr txBox="1"/>
          <p:nvPr/>
        </p:nvSpPr>
        <p:spPr>
          <a:xfrm>
            <a:off x="6008731" y="1729238"/>
            <a:ext cx="1919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can consider </a:t>
            </a:r>
            <a:r>
              <a:rPr lang="en-US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*</a:t>
            </a:r>
            <a:r>
              <a:rPr lang="en-US" dirty="0" err="1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args</a:t>
            </a:r>
            <a:r>
              <a:rPr lang="en-US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as a list</a:t>
            </a:r>
            <a:endParaRPr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1274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37152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**keyword arguments of variable length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C6416-70A4-A04B-85C4-F382DAE5E11D}"/>
              </a:ext>
            </a:extLst>
          </p:cNvPr>
          <p:cNvSpPr txBox="1"/>
          <p:nvPr/>
        </p:nvSpPr>
        <p:spPr>
          <a:xfrm>
            <a:off x="1738079" y="1561823"/>
            <a:ext cx="3789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**</a:t>
            </a:r>
            <a:r>
              <a:rPr lang="en-US" dirty="0" err="1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kwargs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lets you accept a variable number of keyword arguments</a:t>
            </a:r>
            <a:endParaRPr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05F17-922B-A04F-8167-4BC8376DDBD2}"/>
              </a:ext>
            </a:extLst>
          </p:cNvPr>
          <p:cNvSpPr txBox="1"/>
          <p:nvPr/>
        </p:nvSpPr>
        <p:spPr>
          <a:xfrm>
            <a:off x="7971912" y="1124836"/>
            <a:ext cx="2754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can consider </a:t>
            </a:r>
            <a:r>
              <a:rPr lang="en-US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**</a:t>
            </a:r>
            <a:r>
              <a:rPr lang="en-US" dirty="0" err="1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kwargs</a:t>
            </a:r>
            <a:r>
              <a:rPr lang="en-US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as a dictionary</a:t>
            </a:r>
            <a:endParaRPr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92EFDE-E075-2148-93AD-F2C99803E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72" y="2237092"/>
            <a:ext cx="4751959" cy="4355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82F099-4478-9E4B-9E55-CFEB80D37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668" y="1873700"/>
            <a:ext cx="4760976" cy="482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32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37152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class: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58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F52BA6-BE21-9F43-836C-2BAC97B5DFE4}"/>
              </a:ext>
            </a:extLst>
          </p:cNvPr>
          <p:cNvSpPr/>
          <p:nvPr/>
        </p:nvSpPr>
        <p:spPr>
          <a:xfrm>
            <a:off x="274038" y="1232033"/>
            <a:ext cx="6761884" cy="2636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classes are a way of combining information and behaviour. </a:t>
            </a:r>
          </a:p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let's consider what you'd need to do if you were creating a rocket ship in a game:</a:t>
            </a:r>
          </a:p>
          <a:p>
            <a:pPr marL="742950" lvl="1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you'd want to track are the x and y coordinates of the rocket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67A88-2BAC-CE44-A865-4FEEB581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399" y="1232033"/>
            <a:ext cx="4048633" cy="458063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5CF6EDE-7EFE-CC40-ACF1-B064B46CA333}"/>
              </a:ext>
            </a:extLst>
          </p:cNvPr>
          <p:cNvGrpSpPr/>
          <p:nvPr/>
        </p:nvGrpSpPr>
        <p:grpSpPr>
          <a:xfrm>
            <a:off x="6762497" y="2121751"/>
            <a:ext cx="818517" cy="2413936"/>
            <a:chOff x="6767813" y="2137699"/>
            <a:chExt cx="818517" cy="241393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F8910F6-3F3C-A744-AFC9-F69035D96A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324" y="2137699"/>
              <a:ext cx="0" cy="24108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3666CCC-7442-2A4D-A3E0-061C8E1791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7813" y="4551635"/>
              <a:ext cx="176511" cy="0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81A643A-4A48-4E44-AEC0-723117648972}"/>
                </a:ext>
              </a:extLst>
            </p:cNvPr>
            <p:cNvCxnSpPr>
              <a:cxnSpLocks/>
            </p:cNvCxnSpPr>
            <p:nvPr/>
          </p:nvCxnSpPr>
          <p:spPr>
            <a:xfrm>
              <a:off x="6945470" y="2137699"/>
              <a:ext cx="640860" cy="0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F52CD9-7125-A541-959F-C654CB08BC36}"/>
              </a:ext>
            </a:extLst>
          </p:cNvPr>
          <p:cNvGrpSpPr/>
          <p:nvPr/>
        </p:nvGrpSpPr>
        <p:grpSpPr>
          <a:xfrm>
            <a:off x="6762495" y="2922737"/>
            <a:ext cx="818517" cy="2419909"/>
            <a:chOff x="6471079" y="2137699"/>
            <a:chExt cx="1115251" cy="241990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5FE2755-80BF-8F4B-9874-28A126184A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324" y="2137699"/>
              <a:ext cx="0" cy="24108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ECC6EA4-BF3C-D742-8793-801F39A23EFF}"/>
                </a:ext>
              </a:extLst>
            </p:cNvPr>
            <p:cNvCxnSpPr>
              <a:cxnSpLocks/>
            </p:cNvCxnSpPr>
            <p:nvPr/>
          </p:nvCxnSpPr>
          <p:spPr>
            <a:xfrm>
              <a:off x="6471079" y="4557608"/>
              <a:ext cx="473245" cy="0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84B76F-597B-0047-9F2C-A415FE6FDAFD}"/>
                </a:ext>
              </a:extLst>
            </p:cNvPr>
            <p:cNvCxnSpPr>
              <a:cxnSpLocks/>
            </p:cNvCxnSpPr>
            <p:nvPr/>
          </p:nvCxnSpPr>
          <p:spPr>
            <a:xfrm>
              <a:off x="6945470" y="2137699"/>
              <a:ext cx="640860" cy="0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8536475-BB91-0240-8436-65D1A3A070A3}"/>
              </a:ext>
            </a:extLst>
          </p:cNvPr>
          <p:cNvSpPr txBox="1"/>
          <p:nvPr/>
        </p:nvSpPr>
        <p:spPr>
          <a:xfrm>
            <a:off x="5044924" y="4347913"/>
            <a:ext cx="1670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class constructor</a:t>
            </a:r>
            <a:endParaRPr sz="1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F6F991-9CD4-E843-885E-FF8217BC0102}"/>
              </a:ext>
            </a:extLst>
          </p:cNvPr>
          <p:cNvSpPr txBox="1"/>
          <p:nvPr/>
        </p:nvSpPr>
        <p:spPr>
          <a:xfrm>
            <a:off x="5097964" y="5146691"/>
            <a:ext cx="1653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instance method</a:t>
            </a:r>
            <a:endParaRPr sz="1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F693DF-39F7-8549-9029-D1F9BE405380}"/>
              </a:ext>
            </a:extLst>
          </p:cNvPr>
          <p:cNvSpPr txBox="1"/>
          <p:nvPr/>
        </p:nvSpPr>
        <p:spPr>
          <a:xfrm>
            <a:off x="846968" y="4144016"/>
            <a:ext cx="368299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objective is not to learn about </a:t>
            </a:r>
            <a:r>
              <a:rPr lang="en-US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oop</a:t>
            </a:r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design’s principle, but to get used to Python syntax for classes!</a:t>
            </a:r>
            <a:endParaRPr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E6F512-9ABA-C240-82A8-3639FE091579}"/>
              </a:ext>
            </a:extLst>
          </p:cNvPr>
          <p:cNvSpPr txBox="1"/>
          <p:nvPr/>
        </p:nvSpPr>
        <p:spPr>
          <a:xfrm>
            <a:off x="9090224" y="5210468"/>
            <a:ext cx="1994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self</a:t>
            </a:r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is the keyword for the instance itself</a:t>
            </a:r>
            <a:endParaRPr sz="1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6941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38B65D9-7DEB-A44A-A289-C07FFEE88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54"/>
          <a:stretch/>
        </p:blipFill>
        <p:spPr>
          <a:xfrm>
            <a:off x="5957714" y="835596"/>
            <a:ext cx="5658392" cy="5770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37152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class(inheritance):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59</a:t>
            </a:fld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BA112E9-E216-6341-A876-3EA90344F025}"/>
              </a:ext>
            </a:extLst>
          </p:cNvPr>
          <p:cNvCxnSpPr>
            <a:cxnSpLocks/>
          </p:cNvCxnSpPr>
          <p:nvPr/>
        </p:nvCxnSpPr>
        <p:spPr>
          <a:xfrm flipH="1">
            <a:off x="7643546" y="1009092"/>
            <a:ext cx="1331121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C28989D-D52A-C54D-A7A0-BC07BC21D327}"/>
              </a:ext>
            </a:extLst>
          </p:cNvPr>
          <p:cNvSpPr txBox="1"/>
          <p:nvPr/>
        </p:nvSpPr>
        <p:spPr>
          <a:xfrm>
            <a:off x="9073447" y="835596"/>
            <a:ext cx="2294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from </a:t>
            </a:r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module</a:t>
            </a:r>
            <a:r>
              <a:rPr lang="en-US" sz="16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 math import </a:t>
            </a:r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function</a:t>
            </a:r>
            <a:r>
              <a:rPr lang="en-US" sz="16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 sqrt</a:t>
            </a:r>
            <a:endParaRPr sz="1600" dirty="0">
              <a:solidFill>
                <a:schemeClr val="accent1"/>
              </a:solidFill>
              <a:latin typeface="Inconsolata" pitchFamily="49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B3669B-6D66-BF4E-904B-84412D2ACB7D}"/>
              </a:ext>
            </a:extLst>
          </p:cNvPr>
          <p:cNvSpPr/>
          <p:nvPr/>
        </p:nvSpPr>
        <p:spPr>
          <a:xfrm>
            <a:off x="575894" y="1627143"/>
            <a:ext cx="4941429" cy="3193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class </a:t>
            </a:r>
            <a:r>
              <a:rPr lang="en-GB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Rocket </a:t>
            </a: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is our base class</a:t>
            </a:r>
          </a:p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 can create other classes that are based on it</a:t>
            </a:r>
          </a:p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for example, we can create a reusable rocket, or a </a:t>
            </a:r>
            <a:r>
              <a:rPr lang="en-GB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Shuttle</a:t>
            </a:r>
          </a:p>
          <a:p>
            <a:pPr marL="742950" lvl="1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this child class will have access to the </a:t>
            </a:r>
            <a:r>
              <a:rPr lang="en-GB" dirty="0" err="1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move_rocket</a:t>
            </a:r>
            <a:r>
              <a:rPr lang="en-GB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and </a:t>
            </a:r>
            <a:r>
              <a:rPr lang="en-GB" dirty="0" err="1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get_distance</a:t>
            </a:r>
            <a:r>
              <a:rPr lang="en-GB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functions</a:t>
            </a:r>
            <a:endParaRPr lang="en-GB" dirty="0">
              <a:solidFill>
                <a:schemeClr val="accent1"/>
              </a:solidFill>
              <a:latin typeface="Inconsolata" pitchFamily="49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C27B70-4209-7145-8462-EDCE4574A199}"/>
              </a:ext>
            </a:extLst>
          </p:cNvPr>
          <p:cNvGrpSpPr/>
          <p:nvPr/>
        </p:nvGrpSpPr>
        <p:grpSpPr>
          <a:xfrm>
            <a:off x="931688" y="5080001"/>
            <a:ext cx="4576005" cy="1343914"/>
            <a:chOff x="1988594" y="5080001"/>
            <a:chExt cx="4576005" cy="134391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17D29B8-9A51-D54F-90ED-18A9F7801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49735" y="5080001"/>
              <a:ext cx="2014864" cy="134391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21EBAF-C4B7-9E44-9047-4E0C12E200BA}"/>
                </a:ext>
              </a:extLst>
            </p:cNvPr>
            <p:cNvSpPr txBox="1"/>
            <p:nvPr/>
          </p:nvSpPr>
          <p:spPr>
            <a:xfrm>
              <a:off x="1988594" y="5459570"/>
              <a:ext cx="2335116" cy="58477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remember: a </a:t>
              </a:r>
              <a:r>
                <a:rPr lang="en-US" sz="1600" dirty="0">
                  <a:solidFill>
                    <a:schemeClr val="bg1"/>
                  </a:solidFill>
                  <a:latin typeface="Inconsolata" pitchFamily="49" charset="77"/>
                  <a:ea typeface="Lato Light" panose="020F0502020204030203" pitchFamily="34" charset="0"/>
                  <a:cs typeface="Lato Light" panose="020F0502020204030203" pitchFamily="34" charset="0"/>
                </a:rPr>
                <a:t>Shuttle</a:t>
              </a:r>
              <a:r>
                <a:rPr lang="en-US" sz="16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can </a:t>
              </a:r>
              <a:r>
                <a:rPr lang="en-US" sz="1600" b="1" i="1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quack</a:t>
              </a:r>
              <a:r>
                <a:rPr lang="en-US" sz="1600" b="1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like a </a:t>
              </a:r>
              <a:r>
                <a:rPr lang="en-US" sz="1600" dirty="0">
                  <a:solidFill>
                    <a:schemeClr val="bg1"/>
                  </a:solidFill>
                  <a:latin typeface="Inconsolata" pitchFamily="49" charset="77"/>
                  <a:ea typeface="Lato Light" panose="020F0502020204030203" pitchFamily="34" charset="0"/>
                  <a:cs typeface="Lato Light" panose="020F0502020204030203" pitchFamily="34" charset="0"/>
                </a:rPr>
                <a:t>Rocket</a:t>
              </a:r>
              <a:endParaRPr sz="1600" dirty="0">
                <a:solidFill>
                  <a:schemeClr val="bg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712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8F1D01-3D1E-414F-8FB9-D70BB3D2D644}"/>
              </a:ext>
            </a:extLst>
          </p:cNvPr>
          <p:cNvSpPr txBox="1">
            <a:spLocks/>
          </p:cNvSpPr>
          <p:nvPr/>
        </p:nvSpPr>
        <p:spPr>
          <a:xfrm>
            <a:off x="391886" y="1270545"/>
            <a:ext cx="5248517" cy="11887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none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GB" sz="4400" dirty="0">
                <a:latin typeface="Inconsolata" pitchFamily="49" charset="77"/>
                <a:ea typeface="Lato" panose="020F0502020204030203" pitchFamily="34" charset="0"/>
                <a:cs typeface="Lato" panose="020F0502020204030203" pitchFamily="34" charset="0"/>
              </a:rPr>
              <a:t>still, why Python?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6004FA-65B4-BB45-A3CD-2A3FA73EC1DF}"/>
              </a:ext>
            </a:extLst>
          </p:cNvPr>
          <p:cNvGrpSpPr/>
          <p:nvPr/>
        </p:nvGrpSpPr>
        <p:grpSpPr>
          <a:xfrm>
            <a:off x="570305" y="2960008"/>
            <a:ext cx="11051390" cy="2450192"/>
            <a:chOff x="570305" y="2666094"/>
            <a:chExt cx="11051390" cy="2450192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D05DF9F-6D17-EE45-97B6-8DCD27899E1F}"/>
                </a:ext>
              </a:extLst>
            </p:cNvPr>
            <p:cNvSpPr txBox="1">
              <a:spLocks/>
            </p:cNvSpPr>
            <p:nvPr/>
          </p:nvSpPr>
          <p:spPr>
            <a:xfrm>
              <a:off x="570305" y="2698752"/>
              <a:ext cx="3511838" cy="1188720"/>
            </a:xfrm>
            <a:prstGeom prst="rect">
              <a:avLst/>
            </a:prstGeom>
          </p:spPr>
          <p:txBody>
            <a:bodyPr/>
            <a:lstStyle>
              <a:lvl1pPr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600" b="0" kern="1200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r"/>
              <a:r>
                <a:rPr lang="en-GB" sz="4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enjoyment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011C76-D9F6-7D4E-B7E7-0A2376D8979E}"/>
                </a:ext>
              </a:extLst>
            </p:cNvPr>
            <p:cNvSpPr/>
            <p:nvPr/>
          </p:nvSpPr>
          <p:spPr>
            <a:xfrm>
              <a:off x="4474029" y="2698752"/>
              <a:ext cx="7147666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Thin" panose="020F0502020204030203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the act of programming </a:t>
              </a:r>
            </a:p>
            <a:p>
              <a:r>
                <a:rPr lang="en-GB" sz="4800" dirty="0">
                  <a:solidFill>
                    <a:schemeClr val="accent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is more pleasure than chore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9A7C988-8D2D-B34A-9FFF-6B70EAD0DE08}"/>
                </a:ext>
              </a:extLst>
            </p:cNvPr>
            <p:cNvCxnSpPr>
              <a:cxnSpLocks/>
            </p:cNvCxnSpPr>
            <p:nvPr/>
          </p:nvCxnSpPr>
          <p:spPr>
            <a:xfrm>
              <a:off x="4299857" y="2666094"/>
              <a:ext cx="0" cy="24501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B61C132-C8AA-9B4F-A692-AFB2612AC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5809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37152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from module import classes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4F97CB-FEE3-5F4E-8EAF-94755C5CAA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08"/>
          <a:stretch/>
        </p:blipFill>
        <p:spPr>
          <a:xfrm>
            <a:off x="5675622" y="1856801"/>
            <a:ext cx="6084924" cy="23988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7C4164-D09A-104B-862F-A850042D9BA7}"/>
              </a:ext>
            </a:extLst>
          </p:cNvPr>
          <p:cNvSpPr/>
          <p:nvPr/>
        </p:nvSpPr>
        <p:spPr>
          <a:xfrm>
            <a:off x="575894" y="1305188"/>
            <a:ext cx="4941429" cy="2640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 can save the </a:t>
            </a:r>
            <a:r>
              <a:rPr lang="en-GB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Rocket </a:t>
            </a: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and the</a:t>
            </a:r>
            <a:r>
              <a:rPr lang="en-GB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 Shuttle </a:t>
            </a: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classes in a </a:t>
            </a:r>
            <a:r>
              <a:rPr lang="en-GB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module</a:t>
            </a: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(python script) called </a:t>
            </a:r>
            <a:r>
              <a:rPr lang="en-GB" dirty="0" err="1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rocket.py</a:t>
            </a:r>
            <a:r>
              <a:rPr lang="en-GB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now we can import those classes from the </a:t>
            </a:r>
            <a:r>
              <a:rPr lang="en-GB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rocket</a:t>
            </a: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GB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module</a:t>
            </a: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and reuse them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B51EF-8577-C045-A0FE-F4117EABEFFD}"/>
              </a:ext>
            </a:extLst>
          </p:cNvPr>
          <p:cNvSpPr txBox="1"/>
          <p:nvPr/>
        </p:nvSpPr>
        <p:spPr>
          <a:xfrm>
            <a:off x="575894" y="4161348"/>
            <a:ext cx="6084924" cy="1991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it-IT"/>
            </a:defPPr>
            <a:lvl1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 sz="2400" dirty="0"/>
              <a:t>wait, </a:t>
            </a:r>
            <a:r>
              <a:rPr lang="en-US" sz="2400" dirty="0">
                <a:solidFill>
                  <a:schemeClr val="accent1"/>
                </a:solidFill>
                <a:latin typeface="Inconsolata" pitchFamily="49" charset="77"/>
              </a:rPr>
              <a:t>modules</a:t>
            </a:r>
            <a:r>
              <a:rPr lang="en-US" sz="2400" dirty="0"/>
              <a:t>?</a:t>
            </a:r>
          </a:p>
          <a:p>
            <a:r>
              <a:rPr lang="en-US" dirty="0">
                <a:solidFill>
                  <a:schemeClr val="accent1"/>
                </a:solidFill>
                <a:latin typeface="Inconsolata" pitchFamily="49" charset="77"/>
              </a:rPr>
              <a:t>modules</a:t>
            </a:r>
            <a:r>
              <a:rPr lang="en-US" dirty="0"/>
              <a:t> are nothing more than python scripts containing reusable code (</a:t>
            </a:r>
            <a:r>
              <a:rPr lang="en-US" dirty="0">
                <a:solidFill>
                  <a:schemeClr val="accent1"/>
                </a:solidFill>
                <a:latin typeface="Inconsolata" pitchFamily="49" charset="77"/>
              </a:rPr>
              <a:t>classes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  <a:latin typeface="Inconsolata" pitchFamily="49" charset="77"/>
              </a:rPr>
              <a:t>functions</a:t>
            </a:r>
            <a:r>
              <a:rPr lang="en-US" dirty="0"/>
              <a:t>, etc.)</a:t>
            </a:r>
          </a:p>
          <a:p>
            <a:r>
              <a:rPr lang="en-US" dirty="0">
                <a:solidFill>
                  <a:schemeClr val="accent1"/>
                </a:solidFill>
                <a:latin typeface="Inconsolata" pitchFamily="49" charset="77"/>
              </a:rPr>
              <a:t>modules</a:t>
            </a:r>
            <a:r>
              <a:rPr lang="en-US" dirty="0"/>
              <a:t> are organized in </a:t>
            </a:r>
            <a:r>
              <a:rPr lang="en-US" dirty="0">
                <a:solidFill>
                  <a:schemeClr val="accent1"/>
                </a:solidFill>
                <a:latin typeface="Inconsolata" pitchFamily="49" charset="77"/>
              </a:rPr>
              <a:t>packages</a:t>
            </a:r>
            <a:endParaRPr dirty="0">
              <a:solidFill>
                <a:schemeClr val="accent1"/>
              </a:solidFill>
              <a:latin typeface="Inconsolata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17869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37152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/>
              <a:t>open(files)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9F61D2-CCA9-3149-8658-7A125C5C0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4" y="1491356"/>
            <a:ext cx="3318256" cy="192062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512BD3C-D03D-F44B-A574-09C7F9170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863431"/>
              </p:ext>
            </p:extLst>
          </p:nvPr>
        </p:nvGraphicFramePr>
        <p:xfrm>
          <a:off x="575894" y="3568910"/>
          <a:ext cx="4391380" cy="3108369"/>
        </p:xfrm>
        <a:graphic>
          <a:graphicData uri="http://schemas.openxmlformats.org/drawingml/2006/table">
            <a:tbl>
              <a:tblPr/>
              <a:tblGrid>
                <a:gridCol w="769113">
                  <a:extLst>
                    <a:ext uri="{9D8B030D-6E8A-4147-A177-3AD203B41FA5}">
                      <a16:colId xmlns:a16="http://schemas.microsoft.com/office/drawing/2014/main" val="1886181122"/>
                    </a:ext>
                  </a:extLst>
                </a:gridCol>
                <a:gridCol w="1042022">
                  <a:extLst>
                    <a:ext uri="{9D8B030D-6E8A-4147-A177-3AD203B41FA5}">
                      <a16:colId xmlns:a16="http://schemas.microsoft.com/office/drawing/2014/main" val="3833013201"/>
                    </a:ext>
                  </a:extLst>
                </a:gridCol>
                <a:gridCol w="2580245">
                  <a:extLst>
                    <a:ext uri="{9D8B030D-6E8A-4147-A177-3AD203B41FA5}">
                      <a16:colId xmlns:a16="http://schemas.microsoft.com/office/drawing/2014/main" val="1544966638"/>
                    </a:ext>
                  </a:extLst>
                </a:gridCol>
              </a:tblGrid>
              <a:tr h="406206">
                <a:tc>
                  <a:txBody>
                    <a:bodyPr/>
                    <a:lstStyle/>
                    <a:p>
                      <a:r>
                        <a:rPr lang="en-AU" sz="1400" b="1" i="0" noProof="0" dirty="0">
                          <a:effectLst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Mode</a:t>
                      </a:r>
                    </a:p>
                  </a:txBody>
                  <a:tcPr marL="85298" marR="85298" marT="39369" marB="3936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b="1" i="0" noProof="0" dirty="0">
                          <a:effectLst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Short for</a:t>
                      </a:r>
                    </a:p>
                  </a:txBody>
                  <a:tcPr marL="85298" marR="85298" marT="39369" marB="3936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b="1" i="0" noProof="0" dirty="0">
                          <a:effectLst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Meaning</a:t>
                      </a:r>
                    </a:p>
                  </a:txBody>
                  <a:tcPr marL="85298" marR="85298" marT="39369" marB="3936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484936"/>
                  </a:ext>
                </a:extLst>
              </a:tr>
              <a:tr h="702915">
                <a:tc>
                  <a:txBody>
                    <a:bodyPr/>
                    <a:lstStyle/>
                    <a:p>
                      <a:r>
                        <a:rPr lang="en-AU" sz="1400" b="0" i="0" noProof="0">
                          <a:effectLst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r</a:t>
                      </a:r>
                    </a:p>
                  </a:txBody>
                  <a:tcPr marL="85298" marR="85298" marT="39369" marB="3936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b="0" i="0" noProof="0">
                          <a:effectLst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read</a:t>
                      </a:r>
                    </a:p>
                  </a:txBody>
                  <a:tcPr marL="85298" marR="85298" marT="39369" marB="3936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b="0" i="0" noProof="0" dirty="0">
                          <a:effectLst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Read from an existing file.</a:t>
                      </a:r>
                    </a:p>
                  </a:txBody>
                  <a:tcPr marL="85298" marR="85298" marT="39369" marB="3936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758739"/>
                  </a:ext>
                </a:extLst>
              </a:tr>
              <a:tr h="999624">
                <a:tc>
                  <a:txBody>
                    <a:bodyPr/>
                    <a:lstStyle/>
                    <a:p>
                      <a:r>
                        <a:rPr lang="en-AU" sz="1400" b="0" i="0" noProof="0" dirty="0">
                          <a:effectLst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w</a:t>
                      </a:r>
                    </a:p>
                  </a:txBody>
                  <a:tcPr marL="85298" marR="85298" marT="39369" marB="3936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b="0" i="0" noProof="0">
                          <a:effectLst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write</a:t>
                      </a:r>
                    </a:p>
                  </a:txBody>
                  <a:tcPr marL="85298" marR="85298" marT="39369" marB="3936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b="0" i="0" noProof="0" dirty="0">
                          <a:effectLst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Write to a file. </a:t>
                      </a:r>
                      <a:r>
                        <a:rPr lang="en-AU" sz="1400" b="1" i="0" noProof="0" dirty="0">
                          <a:effectLst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If the file exists, its old content is removed.</a:t>
                      </a:r>
                    </a:p>
                  </a:txBody>
                  <a:tcPr marL="85298" marR="85298" marT="39369" marB="3936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785017"/>
                  </a:ext>
                </a:extLst>
              </a:tr>
              <a:tr h="999624">
                <a:tc>
                  <a:txBody>
                    <a:bodyPr/>
                    <a:lstStyle/>
                    <a:p>
                      <a:r>
                        <a:rPr lang="en-AU" sz="1400" b="0" i="0" noProof="0">
                          <a:effectLst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a</a:t>
                      </a:r>
                    </a:p>
                  </a:txBody>
                  <a:tcPr marL="85298" marR="85298" marT="39369" marB="3936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b="0" i="0" noProof="0">
                          <a:effectLst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append</a:t>
                      </a:r>
                    </a:p>
                  </a:txBody>
                  <a:tcPr marL="85298" marR="85298" marT="39369" marB="3936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b="0" i="0" noProof="0" dirty="0">
                          <a:effectLst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Write to the end of a file, and keep the old content.</a:t>
                      </a:r>
                    </a:p>
                  </a:txBody>
                  <a:tcPr marL="85298" marR="85298" marT="39369" marB="3936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74403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460D97E-4503-7848-A84C-7E3199ECB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763" y="1847851"/>
            <a:ext cx="3146933" cy="166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348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37152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 err="1"/>
              <a:t>ip</a:t>
            </a:r>
            <a:r>
              <a:rPr lang="en-US" dirty="0"/>
              <a:t> geo location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DA06F9-7418-F943-BF32-3EE7C9917C28}"/>
              </a:ext>
            </a:extLst>
          </p:cNvPr>
          <p:cNvSpPr/>
          <p:nvPr/>
        </p:nvSpPr>
        <p:spPr>
          <a:xfrm>
            <a:off x="451715" y="1475675"/>
            <a:ext cx="10073592" cy="370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 need the </a:t>
            </a:r>
            <a:r>
              <a:rPr lang="it-IT" dirty="0">
                <a:solidFill>
                  <a:schemeClr val="accent1"/>
                </a:solidFill>
                <a:latin typeface="Inconsolata" pitchFamily="49" charset="77"/>
              </a:rPr>
              <a:t>geoip2==2.9.0 </a:t>
            </a:r>
            <a:r>
              <a:rPr lang="it-IT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package (</a:t>
            </a:r>
            <a:r>
              <a:rPr lang="it-IT" dirty="0" err="1">
                <a:solidFill>
                  <a:schemeClr val="accent1"/>
                </a:solidFill>
                <a:latin typeface="Inconsolata" pitchFamily="49" charset="77"/>
              </a:rPr>
              <a:t>pip</a:t>
            </a:r>
            <a:r>
              <a:rPr lang="it-IT" dirty="0">
                <a:solidFill>
                  <a:schemeClr val="accent1"/>
                </a:solidFill>
                <a:latin typeface="Inconsolata" pitchFamily="49" charset="77"/>
              </a:rPr>
              <a:t> </a:t>
            </a:r>
            <a:r>
              <a:rPr lang="it-IT" dirty="0" err="1">
                <a:solidFill>
                  <a:schemeClr val="accent1"/>
                </a:solidFill>
                <a:latin typeface="Inconsolata" pitchFamily="49" charset="77"/>
              </a:rPr>
              <a:t>install</a:t>
            </a:r>
            <a:r>
              <a:rPr lang="it-IT" dirty="0">
                <a:solidFill>
                  <a:schemeClr val="accent1"/>
                </a:solidFill>
                <a:latin typeface="Inconsolata" pitchFamily="49" charset="77"/>
              </a:rPr>
              <a:t> geoip2==2.9.0</a:t>
            </a: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 and the GeoLite2 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069676-AD5D-1D48-A677-4669877BA6A2}"/>
              </a:ext>
            </a:extLst>
          </p:cNvPr>
          <p:cNvSpPr/>
          <p:nvPr/>
        </p:nvSpPr>
        <p:spPr>
          <a:xfrm>
            <a:off x="451715" y="2369082"/>
            <a:ext cx="2286203" cy="3699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load the 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048888-EA0B-AC4A-8809-9B9DA2C1CA00}"/>
              </a:ext>
            </a:extLst>
          </p:cNvPr>
          <p:cNvSpPr/>
          <p:nvPr/>
        </p:nvSpPr>
        <p:spPr>
          <a:xfrm>
            <a:off x="451715" y="3167346"/>
            <a:ext cx="2438488" cy="3699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query the database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98522-2BF3-7249-8867-C64C859E57CB}"/>
              </a:ext>
            </a:extLst>
          </p:cNvPr>
          <p:cNvSpPr/>
          <p:nvPr/>
        </p:nvSpPr>
        <p:spPr>
          <a:xfrm>
            <a:off x="451715" y="3965610"/>
            <a:ext cx="3310522" cy="3699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extract the interesting fields</a:t>
            </a:r>
          </a:p>
        </p:txBody>
      </p:sp>
    </p:spTree>
    <p:extLst>
      <p:ext uri="{BB962C8B-B14F-4D97-AF65-F5344CB8AC3E}">
        <p14:creationId xmlns:p14="http://schemas.microsoft.com/office/powerpoint/2010/main" val="7776249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37152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 err="1"/>
              <a:t>ip</a:t>
            </a:r>
            <a:r>
              <a:rPr lang="en-US" dirty="0"/>
              <a:t> geo location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DA06F9-7418-F943-BF32-3EE7C9917C28}"/>
              </a:ext>
            </a:extLst>
          </p:cNvPr>
          <p:cNvSpPr/>
          <p:nvPr/>
        </p:nvSpPr>
        <p:spPr>
          <a:xfrm>
            <a:off x="451715" y="1475675"/>
            <a:ext cx="10073592" cy="370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 need the </a:t>
            </a:r>
            <a:r>
              <a:rPr lang="it-IT" dirty="0">
                <a:solidFill>
                  <a:schemeClr val="accent1"/>
                </a:solidFill>
                <a:latin typeface="Inconsolata" pitchFamily="49" charset="77"/>
              </a:rPr>
              <a:t>geoip2==2.9.0 </a:t>
            </a:r>
            <a:r>
              <a:rPr lang="it-IT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package (</a:t>
            </a:r>
            <a:r>
              <a:rPr lang="it-IT" dirty="0" err="1">
                <a:solidFill>
                  <a:schemeClr val="accent1"/>
                </a:solidFill>
                <a:latin typeface="Inconsolata" pitchFamily="49" charset="77"/>
              </a:rPr>
              <a:t>pip</a:t>
            </a:r>
            <a:r>
              <a:rPr lang="it-IT" dirty="0">
                <a:solidFill>
                  <a:schemeClr val="accent1"/>
                </a:solidFill>
                <a:latin typeface="Inconsolata" pitchFamily="49" charset="77"/>
              </a:rPr>
              <a:t> </a:t>
            </a:r>
            <a:r>
              <a:rPr lang="it-IT" dirty="0" err="1">
                <a:solidFill>
                  <a:schemeClr val="accent1"/>
                </a:solidFill>
                <a:latin typeface="Inconsolata" pitchFamily="49" charset="77"/>
              </a:rPr>
              <a:t>install</a:t>
            </a:r>
            <a:r>
              <a:rPr lang="it-IT" dirty="0">
                <a:solidFill>
                  <a:schemeClr val="accent1"/>
                </a:solidFill>
                <a:latin typeface="Inconsolata" pitchFamily="49" charset="77"/>
              </a:rPr>
              <a:t> geoip2==2.9.0</a:t>
            </a: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 and the GeoLite2 database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5B7C51-BDF3-834C-AAA6-D0A710432F6D}"/>
              </a:ext>
            </a:extLst>
          </p:cNvPr>
          <p:cNvGrpSpPr/>
          <p:nvPr/>
        </p:nvGrpSpPr>
        <p:grpSpPr>
          <a:xfrm>
            <a:off x="451715" y="2369082"/>
            <a:ext cx="11627396" cy="369973"/>
            <a:chOff x="451715" y="2369082"/>
            <a:chExt cx="11627396" cy="36997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069676-AD5D-1D48-A677-4669877BA6A2}"/>
                </a:ext>
              </a:extLst>
            </p:cNvPr>
            <p:cNvSpPr/>
            <p:nvPr/>
          </p:nvSpPr>
          <p:spPr>
            <a:xfrm>
              <a:off x="451715" y="2369082"/>
              <a:ext cx="2286203" cy="3699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defTabSz="457200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" pitchFamily="2" charset="2"/>
                <a:buChar char="§"/>
              </a:pPr>
              <a:r>
                <a:rPr lang="en-GB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load the database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49E703-AC49-AB4A-929F-144004C4E878}"/>
                </a:ext>
              </a:extLst>
            </p:cNvPr>
            <p:cNvSpPr/>
            <p:nvPr/>
          </p:nvSpPr>
          <p:spPr>
            <a:xfrm>
              <a:off x="3961009" y="2384791"/>
              <a:ext cx="811810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600" dirty="0" err="1">
                  <a:solidFill>
                    <a:srgbClr val="6C7680"/>
                  </a:solidFill>
                  <a:latin typeface="Inconsolata" pitchFamily="49" charset="77"/>
                </a:rPr>
                <a:t>reader</a:t>
              </a:r>
              <a:r>
                <a:rPr lang="it-IT" sz="1600" dirty="0">
                  <a:solidFill>
                    <a:srgbClr val="6C7680"/>
                  </a:solidFill>
                  <a:latin typeface="Inconsolata" pitchFamily="49" charset="77"/>
                </a:rPr>
                <a:t> </a:t>
              </a:r>
              <a:r>
                <a:rPr lang="it-IT" sz="1600" dirty="0">
                  <a:solidFill>
                    <a:srgbClr val="ED9366"/>
                  </a:solidFill>
                  <a:latin typeface="Inconsolata" pitchFamily="49" charset="77"/>
                </a:rPr>
                <a:t>=</a:t>
              </a:r>
              <a:r>
                <a:rPr lang="it-IT" sz="1600" dirty="0">
                  <a:solidFill>
                    <a:srgbClr val="6C7680"/>
                  </a:solidFill>
                  <a:latin typeface="Inconsolata" pitchFamily="49" charset="77"/>
                </a:rPr>
                <a:t> geoip2.database.</a:t>
              </a:r>
              <a:r>
                <a:rPr lang="it-IT" sz="1600" dirty="0">
                  <a:solidFill>
                    <a:srgbClr val="F2AE49"/>
                  </a:solidFill>
                  <a:latin typeface="Inconsolata" pitchFamily="49" charset="77"/>
                </a:rPr>
                <a:t>Reader</a:t>
              </a:r>
              <a:r>
                <a:rPr lang="it-IT" sz="1600" dirty="0">
                  <a:solidFill>
                    <a:srgbClr val="6C7680"/>
                  </a:solidFill>
                  <a:latin typeface="Inconsolata" pitchFamily="49" charset="77"/>
                </a:rPr>
                <a:t>(</a:t>
              </a:r>
              <a:r>
                <a:rPr lang="it-IT" sz="1600" dirty="0">
                  <a:solidFill>
                    <a:srgbClr val="86B300"/>
                  </a:solidFill>
                  <a:latin typeface="Inconsolata" pitchFamily="49" charset="77"/>
                </a:rPr>
                <a:t>"./GeoLite2-City_20191001/GeoLite2-City.mmdb"</a:t>
              </a:r>
              <a:r>
                <a:rPr lang="it-IT" sz="1600" dirty="0">
                  <a:solidFill>
                    <a:srgbClr val="6C7680"/>
                  </a:solidFill>
                  <a:latin typeface="Inconsolata" pitchFamily="49" charset="77"/>
                </a:rPr>
                <a:t>)</a:t>
              </a:r>
              <a:endParaRPr lang="it-IT" sz="1600" b="0" dirty="0">
                <a:solidFill>
                  <a:srgbClr val="6C7680"/>
                </a:solidFill>
                <a:effectLst/>
                <a:latin typeface="Inconsolata" pitchFamily="49" charset="77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C048888-EA0B-AC4A-8809-9B9DA2C1CA00}"/>
              </a:ext>
            </a:extLst>
          </p:cNvPr>
          <p:cNvSpPr/>
          <p:nvPr/>
        </p:nvSpPr>
        <p:spPr>
          <a:xfrm>
            <a:off x="451715" y="3167346"/>
            <a:ext cx="2438488" cy="3699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query the database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98522-2BF3-7249-8867-C64C859E57CB}"/>
              </a:ext>
            </a:extLst>
          </p:cNvPr>
          <p:cNvSpPr/>
          <p:nvPr/>
        </p:nvSpPr>
        <p:spPr>
          <a:xfrm>
            <a:off x="451715" y="3965610"/>
            <a:ext cx="3310522" cy="3699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extract the interesting fields</a:t>
            </a:r>
          </a:p>
        </p:txBody>
      </p:sp>
    </p:spTree>
    <p:extLst>
      <p:ext uri="{BB962C8B-B14F-4D97-AF65-F5344CB8AC3E}">
        <p14:creationId xmlns:p14="http://schemas.microsoft.com/office/powerpoint/2010/main" val="7404406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37152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 err="1"/>
              <a:t>ip</a:t>
            </a:r>
            <a:r>
              <a:rPr lang="en-US" dirty="0"/>
              <a:t> geo location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DA06F9-7418-F943-BF32-3EE7C9917C28}"/>
              </a:ext>
            </a:extLst>
          </p:cNvPr>
          <p:cNvSpPr/>
          <p:nvPr/>
        </p:nvSpPr>
        <p:spPr>
          <a:xfrm>
            <a:off x="451715" y="1475675"/>
            <a:ext cx="10073592" cy="370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 need the </a:t>
            </a:r>
            <a:r>
              <a:rPr lang="it-IT" dirty="0">
                <a:solidFill>
                  <a:schemeClr val="accent1"/>
                </a:solidFill>
                <a:latin typeface="Inconsolata" pitchFamily="49" charset="77"/>
              </a:rPr>
              <a:t>geoip2==2.9.0 </a:t>
            </a:r>
            <a:r>
              <a:rPr lang="it-IT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package (</a:t>
            </a:r>
            <a:r>
              <a:rPr lang="it-IT" dirty="0" err="1">
                <a:solidFill>
                  <a:schemeClr val="accent1"/>
                </a:solidFill>
                <a:latin typeface="Inconsolata" pitchFamily="49" charset="77"/>
              </a:rPr>
              <a:t>pip</a:t>
            </a:r>
            <a:r>
              <a:rPr lang="it-IT" dirty="0">
                <a:solidFill>
                  <a:schemeClr val="accent1"/>
                </a:solidFill>
                <a:latin typeface="Inconsolata" pitchFamily="49" charset="77"/>
              </a:rPr>
              <a:t> </a:t>
            </a:r>
            <a:r>
              <a:rPr lang="it-IT" dirty="0" err="1">
                <a:solidFill>
                  <a:schemeClr val="accent1"/>
                </a:solidFill>
                <a:latin typeface="Inconsolata" pitchFamily="49" charset="77"/>
              </a:rPr>
              <a:t>install</a:t>
            </a:r>
            <a:r>
              <a:rPr lang="it-IT" dirty="0">
                <a:solidFill>
                  <a:schemeClr val="accent1"/>
                </a:solidFill>
                <a:latin typeface="Inconsolata" pitchFamily="49" charset="77"/>
              </a:rPr>
              <a:t> geoip2==2.9.0</a:t>
            </a: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 and the GeoLite2 database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5B7C51-BDF3-834C-AAA6-D0A710432F6D}"/>
              </a:ext>
            </a:extLst>
          </p:cNvPr>
          <p:cNvGrpSpPr/>
          <p:nvPr/>
        </p:nvGrpSpPr>
        <p:grpSpPr>
          <a:xfrm>
            <a:off x="451715" y="2369082"/>
            <a:ext cx="11627396" cy="369973"/>
            <a:chOff x="451715" y="2369082"/>
            <a:chExt cx="11627396" cy="36997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069676-AD5D-1D48-A677-4669877BA6A2}"/>
                </a:ext>
              </a:extLst>
            </p:cNvPr>
            <p:cNvSpPr/>
            <p:nvPr/>
          </p:nvSpPr>
          <p:spPr>
            <a:xfrm>
              <a:off x="451715" y="2369082"/>
              <a:ext cx="2286203" cy="3699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defTabSz="457200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" pitchFamily="2" charset="2"/>
                <a:buChar char="§"/>
              </a:pPr>
              <a:r>
                <a:rPr lang="en-GB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load the database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49E703-AC49-AB4A-929F-144004C4E878}"/>
                </a:ext>
              </a:extLst>
            </p:cNvPr>
            <p:cNvSpPr/>
            <p:nvPr/>
          </p:nvSpPr>
          <p:spPr>
            <a:xfrm>
              <a:off x="3961009" y="2384791"/>
              <a:ext cx="811810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600">
                  <a:solidFill>
                    <a:srgbClr val="6C7680"/>
                  </a:solidFill>
                  <a:latin typeface="Inconsolata" pitchFamily="49" charset="77"/>
                </a:rPr>
                <a:t>reader</a:t>
              </a:r>
              <a:r>
                <a:rPr lang="it-IT" sz="1600" dirty="0">
                  <a:solidFill>
                    <a:srgbClr val="6C7680"/>
                  </a:solidFill>
                  <a:latin typeface="Inconsolata" pitchFamily="49" charset="77"/>
                </a:rPr>
                <a:t> </a:t>
              </a:r>
              <a:r>
                <a:rPr lang="it-IT" sz="1600" dirty="0">
                  <a:solidFill>
                    <a:srgbClr val="ED9366"/>
                  </a:solidFill>
                  <a:latin typeface="Inconsolata" pitchFamily="49" charset="77"/>
                </a:rPr>
                <a:t>=</a:t>
              </a:r>
              <a:r>
                <a:rPr lang="it-IT" sz="1600" dirty="0">
                  <a:solidFill>
                    <a:srgbClr val="6C7680"/>
                  </a:solidFill>
                  <a:latin typeface="Inconsolata" pitchFamily="49" charset="77"/>
                </a:rPr>
                <a:t> geoip2.database.</a:t>
              </a:r>
              <a:r>
                <a:rPr lang="it-IT" sz="1600" dirty="0">
                  <a:solidFill>
                    <a:srgbClr val="F2AE49"/>
                  </a:solidFill>
                  <a:latin typeface="Inconsolata" pitchFamily="49" charset="77"/>
                </a:rPr>
                <a:t>Reader</a:t>
              </a:r>
              <a:r>
                <a:rPr lang="it-IT" sz="1600" dirty="0">
                  <a:solidFill>
                    <a:srgbClr val="6C7680"/>
                  </a:solidFill>
                  <a:latin typeface="Inconsolata" pitchFamily="49" charset="77"/>
                </a:rPr>
                <a:t>(</a:t>
              </a:r>
              <a:r>
                <a:rPr lang="it-IT" sz="1600" dirty="0">
                  <a:solidFill>
                    <a:srgbClr val="86B300"/>
                  </a:solidFill>
                  <a:latin typeface="Inconsolata" pitchFamily="49" charset="77"/>
                </a:rPr>
                <a:t>"./GeoLite2-City_20191001/GeoLite2-City.mmdb"</a:t>
              </a:r>
              <a:r>
                <a:rPr lang="it-IT" sz="1600" dirty="0">
                  <a:solidFill>
                    <a:srgbClr val="6C7680"/>
                  </a:solidFill>
                  <a:latin typeface="Inconsolata" pitchFamily="49" charset="77"/>
                </a:rPr>
                <a:t>)</a:t>
              </a:r>
              <a:endParaRPr lang="it-IT" sz="1600" b="0" dirty="0">
                <a:solidFill>
                  <a:srgbClr val="6C7680"/>
                </a:solidFill>
                <a:effectLst/>
                <a:latin typeface="Inconsolata" pitchFamily="49" charset="77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273227-8742-614A-B9B7-24F9E260EFE7}"/>
              </a:ext>
            </a:extLst>
          </p:cNvPr>
          <p:cNvGrpSpPr/>
          <p:nvPr/>
        </p:nvGrpSpPr>
        <p:grpSpPr>
          <a:xfrm>
            <a:off x="451715" y="3167346"/>
            <a:ext cx="6361357" cy="369973"/>
            <a:chOff x="451715" y="3244334"/>
            <a:chExt cx="6361357" cy="36997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048888-EA0B-AC4A-8809-9B9DA2C1CA00}"/>
                </a:ext>
              </a:extLst>
            </p:cNvPr>
            <p:cNvSpPr/>
            <p:nvPr/>
          </p:nvSpPr>
          <p:spPr>
            <a:xfrm>
              <a:off x="451715" y="3244334"/>
              <a:ext cx="2438488" cy="3699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defTabSz="457200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" pitchFamily="2" charset="2"/>
                <a:buChar char="§"/>
              </a:pPr>
              <a:r>
                <a:rPr lang="en-GB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query the database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C4754B-D7D6-2B47-B98B-F0A74DFDC389}"/>
                </a:ext>
              </a:extLst>
            </p:cNvPr>
            <p:cNvSpPr/>
            <p:nvPr/>
          </p:nvSpPr>
          <p:spPr>
            <a:xfrm>
              <a:off x="3961009" y="3260043"/>
              <a:ext cx="285206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600">
                  <a:solidFill>
                    <a:srgbClr val="6C7680"/>
                  </a:solidFill>
                  <a:latin typeface="Inconsolata" pitchFamily="49" charset="77"/>
                </a:rPr>
                <a:t>response</a:t>
              </a:r>
              <a:r>
                <a:rPr lang="it-IT" sz="1600" dirty="0">
                  <a:solidFill>
                    <a:srgbClr val="6C7680"/>
                  </a:solidFill>
                  <a:latin typeface="Inconsolata" pitchFamily="49" charset="77"/>
                </a:rPr>
                <a:t> </a:t>
              </a:r>
              <a:r>
                <a:rPr lang="it-IT" sz="1600" dirty="0">
                  <a:solidFill>
                    <a:srgbClr val="ED9366"/>
                  </a:solidFill>
                  <a:latin typeface="Inconsolata" pitchFamily="49" charset="77"/>
                </a:rPr>
                <a:t>=</a:t>
              </a:r>
              <a:r>
                <a:rPr lang="it-IT" sz="1600" dirty="0">
                  <a:solidFill>
                    <a:srgbClr val="6C7680"/>
                  </a:solidFill>
                  <a:latin typeface="Inconsolata" pitchFamily="49" charset="77"/>
                </a:rPr>
                <a:t> </a:t>
              </a:r>
              <a:r>
                <a:rPr lang="it-IT" sz="1600" dirty="0" err="1">
                  <a:solidFill>
                    <a:srgbClr val="6C7680"/>
                  </a:solidFill>
                  <a:latin typeface="Inconsolata" pitchFamily="49" charset="77"/>
                </a:rPr>
                <a:t>reader.</a:t>
              </a:r>
              <a:r>
                <a:rPr lang="it-IT" sz="1600" dirty="0" err="1">
                  <a:solidFill>
                    <a:srgbClr val="F2AE49"/>
                  </a:solidFill>
                  <a:latin typeface="Inconsolata" pitchFamily="49" charset="77"/>
                </a:rPr>
                <a:t>city</a:t>
              </a:r>
              <a:r>
                <a:rPr lang="it-IT" sz="1600" dirty="0">
                  <a:solidFill>
                    <a:srgbClr val="6C7680"/>
                  </a:solidFill>
                  <a:latin typeface="Inconsolata" pitchFamily="49" charset="77"/>
                </a:rPr>
                <a:t>(</a:t>
              </a:r>
              <a:r>
                <a:rPr lang="it-IT" sz="1600" dirty="0" err="1">
                  <a:solidFill>
                    <a:srgbClr val="6C7680"/>
                  </a:solidFill>
                  <a:latin typeface="Inconsolata" pitchFamily="49" charset="77"/>
                </a:rPr>
                <a:t>ip</a:t>
              </a:r>
              <a:r>
                <a:rPr lang="it-IT" sz="1600" dirty="0">
                  <a:solidFill>
                    <a:srgbClr val="6C7680"/>
                  </a:solidFill>
                  <a:latin typeface="Inconsolata" pitchFamily="49" charset="77"/>
                </a:rPr>
                <a:t>)</a:t>
              </a:r>
              <a:endParaRPr lang="it-IT" sz="1600" b="0" dirty="0">
                <a:solidFill>
                  <a:srgbClr val="6C7680"/>
                </a:solidFill>
                <a:effectLst/>
                <a:latin typeface="Inconsolata" pitchFamily="49" charset="77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98522-2BF3-7249-8867-C64C859E57CB}"/>
              </a:ext>
            </a:extLst>
          </p:cNvPr>
          <p:cNvSpPr/>
          <p:nvPr/>
        </p:nvSpPr>
        <p:spPr>
          <a:xfrm>
            <a:off x="451715" y="3965610"/>
            <a:ext cx="3310522" cy="3699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extract the interesting fields</a:t>
            </a:r>
          </a:p>
        </p:txBody>
      </p:sp>
    </p:spTree>
    <p:extLst>
      <p:ext uri="{BB962C8B-B14F-4D97-AF65-F5344CB8AC3E}">
        <p14:creationId xmlns:p14="http://schemas.microsoft.com/office/powerpoint/2010/main" val="33535557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A0F1-50F9-0D49-A0AD-FF387AD5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37152"/>
            <a:ext cx="11029616" cy="694881"/>
          </a:xfrm>
        </p:spPr>
        <p:txBody>
          <a:bodyPr>
            <a:normAutofit/>
          </a:bodyPr>
          <a:lstStyle/>
          <a:p>
            <a:r>
              <a:rPr lang="en-US" dirty="0" err="1"/>
              <a:t>ip</a:t>
            </a:r>
            <a:r>
              <a:rPr lang="en-US" dirty="0"/>
              <a:t> geo location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7F2A-1521-C046-94DF-D6BF2387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DA06F9-7418-F943-BF32-3EE7C9917C28}"/>
              </a:ext>
            </a:extLst>
          </p:cNvPr>
          <p:cNvSpPr/>
          <p:nvPr/>
        </p:nvSpPr>
        <p:spPr>
          <a:xfrm>
            <a:off x="451715" y="1475675"/>
            <a:ext cx="10073592" cy="370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itchFamily="2" charset="2"/>
              <a:buChar char="§"/>
            </a:pP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 need the </a:t>
            </a:r>
            <a:r>
              <a:rPr lang="it-IT" dirty="0">
                <a:solidFill>
                  <a:schemeClr val="accent1"/>
                </a:solidFill>
                <a:latin typeface="Inconsolata" pitchFamily="49" charset="77"/>
              </a:rPr>
              <a:t>geoip2==2.9.0 </a:t>
            </a:r>
            <a:r>
              <a:rPr lang="it-IT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package (</a:t>
            </a:r>
            <a:r>
              <a:rPr lang="it-IT" dirty="0" err="1">
                <a:solidFill>
                  <a:schemeClr val="accent1"/>
                </a:solidFill>
                <a:latin typeface="Inconsolata" pitchFamily="49" charset="77"/>
              </a:rPr>
              <a:t>pip</a:t>
            </a:r>
            <a:r>
              <a:rPr lang="it-IT" dirty="0">
                <a:solidFill>
                  <a:schemeClr val="accent1"/>
                </a:solidFill>
                <a:latin typeface="Inconsolata" pitchFamily="49" charset="77"/>
              </a:rPr>
              <a:t> </a:t>
            </a:r>
            <a:r>
              <a:rPr lang="it-IT" dirty="0" err="1">
                <a:solidFill>
                  <a:schemeClr val="accent1"/>
                </a:solidFill>
                <a:latin typeface="Inconsolata" pitchFamily="49" charset="77"/>
              </a:rPr>
              <a:t>install</a:t>
            </a:r>
            <a:r>
              <a:rPr lang="it-IT" dirty="0">
                <a:solidFill>
                  <a:schemeClr val="accent1"/>
                </a:solidFill>
                <a:latin typeface="Inconsolata" pitchFamily="49" charset="77"/>
              </a:rPr>
              <a:t> geoip2==2.9.0</a:t>
            </a:r>
            <a:r>
              <a:rPr lang="en-GB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 and the GeoLite2 database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5B7C51-BDF3-834C-AAA6-D0A710432F6D}"/>
              </a:ext>
            </a:extLst>
          </p:cNvPr>
          <p:cNvGrpSpPr/>
          <p:nvPr/>
        </p:nvGrpSpPr>
        <p:grpSpPr>
          <a:xfrm>
            <a:off x="451715" y="2369082"/>
            <a:ext cx="11627396" cy="369973"/>
            <a:chOff x="451715" y="2369082"/>
            <a:chExt cx="11627396" cy="36997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069676-AD5D-1D48-A677-4669877BA6A2}"/>
                </a:ext>
              </a:extLst>
            </p:cNvPr>
            <p:cNvSpPr/>
            <p:nvPr/>
          </p:nvSpPr>
          <p:spPr>
            <a:xfrm>
              <a:off x="451715" y="2369082"/>
              <a:ext cx="2286203" cy="3699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defTabSz="457200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" pitchFamily="2" charset="2"/>
                <a:buChar char="§"/>
              </a:pPr>
              <a:r>
                <a:rPr lang="en-GB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load the database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49E703-AC49-AB4A-929F-144004C4E878}"/>
                </a:ext>
              </a:extLst>
            </p:cNvPr>
            <p:cNvSpPr/>
            <p:nvPr/>
          </p:nvSpPr>
          <p:spPr>
            <a:xfrm>
              <a:off x="3961009" y="2384791"/>
              <a:ext cx="811810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600">
                  <a:solidFill>
                    <a:srgbClr val="6C7680"/>
                  </a:solidFill>
                  <a:latin typeface="Inconsolata" pitchFamily="49" charset="77"/>
                </a:rPr>
                <a:t>reader</a:t>
              </a:r>
              <a:r>
                <a:rPr lang="it-IT" sz="1600" dirty="0">
                  <a:solidFill>
                    <a:srgbClr val="6C7680"/>
                  </a:solidFill>
                  <a:latin typeface="Inconsolata" pitchFamily="49" charset="77"/>
                </a:rPr>
                <a:t> </a:t>
              </a:r>
              <a:r>
                <a:rPr lang="it-IT" sz="1600" dirty="0">
                  <a:solidFill>
                    <a:srgbClr val="ED9366"/>
                  </a:solidFill>
                  <a:latin typeface="Inconsolata" pitchFamily="49" charset="77"/>
                </a:rPr>
                <a:t>=</a:t>
              </a:r>
              <a:r>
                <a:rPr lang="it-IT" sz="1600" dirty="0">
                  <a:solidFill>
                    <a:srgbClr val="6C7680"/>
                  </a:solidFill>
                  <a:latin typeface="Inconsolata" pitchFamily="49" charset="77"/>
                </a:rPr>
                <a:t> geoip2.database.</a:t>
              </a:r>
              <a:r>
                <a:rPr lang="it-IT" sz="1600" dirty="0">
                  <a:solidFill>
                    <a:srgbClr val="F2AE49"/>
                  </a:solidFill>
                  <a:latin typeface="Inconsolata" pitchFamily="49" charset="77"/>
                </a:rPr>
                <a:t>Reader</a:t>
              </a:r>
              <a:r>
                <a:rPr lang="it-IT" sz="1600" dirty="0">
                  <a:solidFill>
                    <a:srgbClr val="6C7680"/>
                  </a:solidFill>
                  <a:latin typeface="Inconsolata" pitchFamily="49" charset="77"/>
                </a:rPr>
                <a:t>(</a:t>
              </a:r>
              <a:r>
                <a:rPr lang="it-IT" sz="1600" dirty="0">
                  <a:solidFill>
                    <a:srgbClr val="86B300"/>
                  </a:solidFill>
                  <a:latin typeface="Inconsolata" pitchFamily="49" charset="77"/>
                </a:rPr>
                <a:t>"./GeoLite2-City_20191001/GeoLite2-City.mmdb"</a:t>
              </a:r>
              <a:r>
                <a:rPr lang="it-IT" sz="1600" dirty="0">
                  <a:solidFill>
                    <a:srgbClr val="6C7680"/>
                  </a:solidFill>
                  <a:latin typeface="Inconsolata" pitchFamily="49" charset="77"/>
                </a:rPr>
                <a:t>)</a:t>
              </a:r>
              <a:endParaRPr lang="it-IT" sz="1600" b="0" dirty="0">
                <a:solidFill>
                  <a:srgbClr val="6C7680"/>
                </a:solidFill>
                <a:effectLst/>
                <a:latin typeface="Inconsolata" pitchFamily="49" charset="77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273227-8742-614A-B9B7-24F9E260EFE7}"/>
              </a:ext>
            </a:extLst>
          </p:cNvPr>
          <p:cNvGrpSpPr/>
          <p:nvPr/>
        </p:nvGrpSpPr>
        <p:grpSpPr>
          <a:xfrm>
            <a:off x="451715" y="3167346"/>
            <a:ext cx="6361357" cy="369973"/>
            <a:chOff x="451715" y="3244334"/>
            <a:chExt cx="6361357" cy="36997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048888-EA0B-AC4A-8809-9B9DA2C1CA00}"/>
                </a:ext>
              </a:extLst>
            </p:cNvPr>
            <p:cNvSpPr/>
            <p:nvPr/>
          </p:nvSpPr>
          <p:spPr>
            <a:xfrm>
              <a:off x="451715" y="3244334"/>
              <a:ext cx="2438488" cy="3699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defTabSz="457200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" pitchFamily="2" charset="2"/>
                <a:buChar char="§"/>
              </a:pPr>
              <a:r>
                <a:rPr lang="en-GB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query the database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C4754B-D7D6-2B47-B98B-F0A74DFDC389}"/>
                </a:ext>
              </a:extLst>
            </p:cNvPr>
            <p:cNvSpPr/>
            <p:nvPr/>
          </p:nvSpPr>
          <p:spPr>
            <a:xfrm>
              <a:off x="3961009" y="3260043"/>
              <a:ext cx="285206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600">
                  <a:solidFill>
                    <a:srgbClr val="6C7680"/>
                  </a:solidFill>
                  <a:latin typeface="Inconsolata" pitchFamily="49" charset="77"/>
                </a:rPr>
                <a:t>response</a:t>
              </a:r>
              <a:r>
                <a:rPr lang="it-IT" sz="1600" dirty="0">
                  <a:solidFill>
                    <a:srgbClr val="6C7680"/>
                  </a:solidFill>
                  <a:latin typeface="Inconsolata" pitchFamily="49" charset="77"/>
                </a:rPr>
                <a:t> </a:t>
              </a:r>
              <a:r>
                <a:rPr lang="it-IT" sz="1600" dirty="0">
                  <a:solidFill>
                    <a:srgbClr val="ED9366"/>
                  </a:solidFill>
                  <a:latin typeface="Inconsolata" pitchFamily="49" charset="77"/>
                </a:rPr>
                <a:t>=</a:t>
              </a:r>
              <a:r>
                <a:rPr lang="it-IT" sz="1600" dirty="0">
                  <a:solidFill>
                    <a:srgbClr val="6C7680"/>
                  </a:solidFill>
                  <a:latin typeface="Inconsolata" pitchFamily="49" charset="77"/>
                </a:rPr>
                <a:t> </a:t>
              </a:r>
              <a:r>
                <a:rPr lang="it-IT" sz="1600" dirty="0" err="1">
                  <a:solidFill>
                    <a:srgbClr val="6C7680"/>
                  </a:solidFill>
                  <a:latin typeface="Inconsolata" pitchFamily="49" charset="77"/>
                </a:rPr>
                <a:t>reader.</a:t>
              </a:r>
              <a:r>
                <a:rPr lang="it-IT" sz="1600" dirty="0" err="1">
                  <a:solidFill>
                    <a:srgbClr val="F2AE49"/>
                  </a:solidFill>
                  <a:latin typeface="Inconsolata" pitchFamily="49" charset="77"/>
                </a:rPr>
                <a:t>city</a:t>
              </a:r>
              <a:r>
                <a:rPr lang="it-IT" sz="1600" dirty="0">
                  <a:solidFill>
                    <a:srgbClr val="6C7680"/>
                  </a:solidFill>
                  <a:latin typeface="Inconsolata" pitchFamily="49" charset="77"/>
                </a:rPr>
                <a:t>(</a:t>
              </a:r>
              <a:r>
                <a:rPr lang="it-IT" sz="1600" dirty="0" err="1">
                  <a:solidFill>
                    <a:srgbClr val="6C7680"/>
                  </a:solidFill>
                  <a:latin typeface="Inconsolata" pitchFamily="49" charset="77"/>
                </a:rPr>
                <a:t>ip</a:t>
              </a:r>
              <a:r>
                <a:rPr lang="it-IT" sz="1600" dirty="0">
                  <a:solidFill>
                    <a:srgbClr val="6C7680"/>
                  </a:solidFill>
                  <a:latin typeface="Inconsolata" pitchFamily="49" charset="77"/>
                </a:rPr>
                <a:t>)</a:t>
              </a:r>
              <a:endParaRPr lang="it-IT" sz="1600" b="0" dirty="0">
                <a:solidFill>
                  <a:srgbClr val="6C7680"/>
                </a:solidFill>
                <a:effectLst/>
                <a:latin typeface="Inconsolata" pitchFamily="49" charset="77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A7ED793-588B-AC4E-B452-551C3D2D0135}"/>
              </a:ext>
            </a:extLst>
          </p:cNvPr>
          <p:cNvGrpSpPr/>
          <p:nvPr/>
        </p:nvGrpSpPr>
        <p:grpSpPr>
          <a:xfrm>
            <a:off x="451715" y="3965610"/>
            <a:ext cx="9605294" cy="1077218"/>
            <a:chOff x="451715" y="3965610"/>
            <a:chExt cx="9605294" cy="107721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FD0E7A-8BF0-4041-9AA3-FE042D004FB9}"/>
                </a:ext>
              </a:extLst>
            </p:cNvPr>
            <p:cNvSpPr/>
            <p:nvPr/>
          </p:nvSpPr>
          <p:spPr>
            <a:xfrm>
              <a:off x="3961009" y="3965610"/>
              <a:ext cx="6096000" cy="107721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it-IT" sz="1600" dirty="0">
                  <a:solidFill>
                    <a:srgbClr val="6C7680"/>
                  </a:solidFill>
                  <a:latin typeface="Inconsolata" pitchFamily="49" charset="77"/>
                </a:rPr>
                <a:t>city </a:t>
              </a:r>
              <a:r>
                <a:rPr lang="it-IT" sz="1600" dirty="0">
                  <a:solidFill>
                    <a:srgbClr val="ED9366"/>
                  </a:solidFill>
                  <a:latin typeface="Inconsolata" pitchFamily="49" charset="77"/>
                </a:rPr>
                <a:t>=</a:t>
              </a:r>
              <a:r>
                <a:rPr lang="it-IT" sz="1600" dirty="0">
                  <a:solidFill>
                    <a:srgbClr val="6C7680"/>
                  </a:solidFill>
                  <a:latin typeface="Inconsolata" pitchFamily="49" charset="77"/>
                </a:rPr>
                <a:t> </a:t>
              </a:r>
              <a:r>
                <a:rPr lang="it-IT" sz="1600" dirty="0" err="1">
                  <a:solidFill>
                    <a:srgbClr val="6C7680"/>
                  </a:solidFill>
                  <a:latin typeface="Inconsolata" pitchFamily="49" charset="77"/>
                </a:rPr>
                <a:t>response.city.name</a:t>
              </a:r>
              <a:endParaRPr lang="it-IT" sz="1600" dirty="0">
                <a:solidFill>
                  <a:srgbClr val="6C7680"/>
                </a:solidFill>
                <a:latin typeface="Inconsolata" pitchFamily="49" charset="77"/>
              </a:endParaRPr>
            </a:p>
            <a:p>
              <a:r>
                <a:rPr lang="it-IT" sz="1600" dirty="0">
                  <a:solidFill>
                    <a:srgbClr val="6C7680"/>
                  </a:solidFill>
                  <a:latin typeface="Inconsolata" pitchFamily="49" charset="77"/>
                </a:rPr>
                <a:t>country </a:t>
              </a:r>
              <a:r>
                <a:rPr lang="it-IT" sz="1600" dirty="0">
                  <a:solidFill>
                    <a:srgbClr val="ED9366"/>
                  </a:solidFill>
                  <a:latin typeface="Inconsolata" pitchFamily="49" charset="77"/>
                </a:rPr>
                <a:t>=</a:t>
              </a:r>
              <a:r>
                <a:rPr lang="it-IT" sz="1600" dirty="0">
                  <a:solidFill>
                    <a:srgbClr val="6C7680"/>
                  </a:solidFill>
                  <a:latin typeface="Inconsolata" pitchFamily="49" charset="77"/>
                </a:rPr>
                <a:t> </a:t>
              </a:r>
              <a:r>
                <a:rPr lang="it-IT" sz="1600" dirty="0" err="1">
                  <a:solidFill>
                    <a:srgbClr val="6C7680"/>
                  </a:solidFill>
                  <a:latin typeface="Inconsolata" pitchFamily="49" charset="77"/>
                </a:rPr>
                <a:t>response.country.name</a:t>
              </a:r>
              <a:endParaRPr lang="it-IT" sz="1600" dirty="0">
                <a:solidFill>
                  <a:srgbClr val="6C7680"/>
                </a:solidFill>
                <a:latin typeface="Inconsolata" pitchFamily="49" charset="77"/>
              </a:endParaRPr>
            </a:p>
            <a:p>
              <a:r>
                <a:rPr lang="it-IT" sz="1600" dirty="0" err="1">
                  <a:solidFill>
                    <a:srgbClr val="6C7680"/>
                  </a:solidFill>
                  <a:latin typeface="Inconsolata" pitchFamily="49" charset="77"/>
                </a:rPr>
                <a:t>longitude</a:t>
              </a:r>
              <a:r>
                <a:rPr lang="it-IT" sz="1600" dirty="0">
                  <a:solidFill>
                    <a:srgbClr val="6C7680"/>
                  </a:solidFill>
                  <a:latin typeface="Inconsolata" pitchFamily="49" charset="77"/>
                </a:rPr>
                <a:t> </a:t>
              </a:r>
              <a:r>
                <a:rPr lang="it-IT" sz="1600" dirty="0">
                  <a:solidFill>
                    <a:srgbClr val="ED9366"/>
                  </a:solidFill>
                  <a:latin typeface="Inconsolata" pitchFamily="49" charset="77"/>
                </a:rPr>
                <a:t>=</a:t>
              </a:r>
              <a:r>
                <a:rPr lang="it-IT" sz="1600" dirty="0">
                  <a:solidFill>
                    <a:srgbClr val="6C7680"/>
                  </a:solidFill>
                  <a:latin typeface="Inconsolata" pitchFamily="49" charset="77"/>
                </a:rPr>
                <a:t> </a:t>
              </a:r>
              <a:r>
                <a:rPr lang="it-IT" sz="1600" dirty="0" err="1">
                  <a:solidFill>
                    <a:srgbClr val="6C7680"/>
                  </a:solidFill>
                  <a:latin typeface="Inconsolata" pitchFamily="49" charset="77"/>
                </a:rPr>
                <a:t>response.location.longitude</a:t>
              </a:r>
              <a:endParaRPr lang="it-IT" sz="1600" dirty="0">
                <a:solidFill>
                  <a:srgbClr val="6C7680"/>
                </a:solidFill>
                <a:latin typeface="Inconsolata" pitchFamily="49" charset="77"/>
              </a:endParaRPr>
            </a:p>
            <a:p>
              <a:r>
                <a:rPr lang="it-IT" sz="1600" dirty="0" err="1">
                  <a:solidFill>
                    <a:srgbClr val="6C7680"/>
                  </a:solidFill>
                  <a:latin typeface="Inconsolata" pitchFamily="49" charset="77"/>
                </a:rPr>
                <a:t>lat</a:t>
              </a:r>
              <a:r>
                <a:rPr lang="it-IT" sz="1600" dirty="0">
                  <a:solidFill>
                    <a:srgbClr val="6C7680"/>
                  </a:solidFill>
                  <a:latin typeface="Inconsolata" pitchFamily="49" charset="77"/>
                </a:rPr>
                <a:t> </a:t>
              </a:r>
              <a:r>
                <a:rPr lang="it-IT" sz="1600" dirty="0">
                  <a:solidFill>
                    <a:srgbClr val="ED9366"/>
                  </a:solidFill>
                  <a:latin typeface="Inconsolata" pitchFamily="49" charset="77"/>
                </a:rPr>
                <a:t>=</a:t>
              </a:r>
              <a:r>
                <a:rPr lang="it-IT" sz="1600" dirty="0">
                  <a:solidFill>
                    <a:srgbClr val="6C7680"/>
                  </a:solidFill>
                  <a:latin typeface="Inconsolata" pitchFamily="49" charset="77"/>
                </a:rPr>
                <a:t> </a:t>
              </a:r>
              <a:r>
                <a:rPr lang="it-IT" sz="1600" dirty="0" err="1">
                  <a:solidFill>
                    <a:srgbClr val="6C7680"/>
                  </a:solidFill>
                  <a:latin typeface="Inconsolata" pitchFamily="49" charset="77"/>
                </a:rPr>
                <a:t>response.location.latitude</a:t>
              </a:r>
              <a:endParaRPr lang="it-IT" sz="1600" b="0" dirty="0">
                <a:solidFill>
                  <a:srgbClr val="6C7680"/>
                </a:solidFill>
                <a:effectLst/>
                <a:latin typeface="Inconsolata" pitchFamily="49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C98522-2BF3-7249-8867-C64C859E57CB}"/>
                </a:ext>
              </a:extLst>
            </p:cNvPr>
            <p:cNvSpPr/>
            <p:nvPr/>
          </p:nvSpPr>
          <p:spPr>
            <a:xfrm>
              <a:off x="451715" y="3965610"/>
              <a:ext cx="3310522" cy="3699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defTabSz="457200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" pitchFamily="2" charset="2"/>
                <a:buChar char="§"/>
              </a:pPr>
              <a:r>
                <a:rPr lang="en-GB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extract the interesting fields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08335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08FD7-58EC-6F4D-AFE7-2DFDAD658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08027C-5795-AF49-8A1E-3C43D481E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 for the attention</a:t>
            </a:r>
            <a:endParaRPr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B9CE0D4-72ED-6549-80ED-0340A11ADC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>
            <a:normAutofit/>
          </a:bodyPr>
          <a:lstStyle/>
          <a:p>
            <a:r>
              <a:rPr lang="en-US" sz="2000" cap="none" dirty="0">
                <a:latin typeface="Inconsolata" pitchFamily="49" charset="77"/>
                <a:ea typeface="Lato" panose="020F0502020204030203" pitchFamily="34" charset="0"/>
                <a:cs typeface="Lato" panose="020F0502020204030203" pitchFamily="34" charset="0"/>
              </a:rPr>
              <a:t>import antigravity</a:t>
            </a:r>
          </a:p>
        </p:txBody>
      </p:sp>
    </p:spTree>
    <p:extLst>
      <p:ext uri="{BB962C8B-B14F-4D97-AF65-F5344CB8AC3E}">
        <p14:creationId xmlns:p14="http://schemas.microsoft.com/office/powerpoint/2010/main" val="1341639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DE2D-F9F6-FB45-8E35-21650B02E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076" y="877453"/>
            <a:ext cx="2005426" cy="608831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ea typeface="Lato" panose="020F0502020204030203" pitchFamily="34" charset="0"/>
                <a:cs typeface="Lato" panose="020F0502020204030203" pitchFamily="34" charset="0"/>
              </a:rPr>
              <a:t>compiled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D9EEE-7611-D64D-8898-C5CB70F9B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967BBD8-E5B6-384E-929E-3E399FD6A4E9}"/>
              </a:ext>
            </a:extLst>
          </p:cNvPr>
          <p:cNvGrpSpPr/>
          <p:nvPr/>
        </p:nvGrpSpPr>
        <p:grpSpPr>
          <a:xfrm>
            <a:off x="363680" y="2218397"/>
            <a:ext cx="5550480" cy="3985161"/>
            <a:chOff x="363680" y="2003906"/>
            <a:chExt cx="5550480" cy="39851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47D941-6F84-1642-98CE-9F49EC31F1E3}"/>
                </a:ext>
              </a:extLst>
            </p:cNvPr>
            <p:cNvSpPr txBox="1"/>
            <p:nvPr/>
          </p:nvSpPr>
          <p:spPr>
            <a:xfrm>
              <a:off x="3123729" y="2170807"/>
              <a:ext cx="2790431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faster execution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can produce a distributable executable standalone file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r>
                <a:rPr lang="en-US" b="1" dirty="0">
                  <a:solidFill>
                    <a:schemeClr val="accent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more complicated to build (many files)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user must administrate memory usage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85D49E8-F52B-404F-8BDE-B94E8E45D36E}"/>
                </a:ext>
              </a:extLst>
            </p:cNvPr>
            <p:cNvGrpSpPr/>
            <p:nvPr/>
          </p:nvGrpSpPr>
          <p:grpSpPr>
            <a:xfrm>
              <a:off x="363680" y="2003906"/>
              <a:ext cx="2594009" cy="3985161"/>
              <a:chOff x="363680" y="2003906"/>
              <a:chExt cx="2594009" cy="3985161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041E6D2-DE41-4D48-92DB-82D0AD6202DE}"/>
                  </a:ext>
                </a:extLst>
              </p:cNvPr>
              <p:cNvGrpSpPr/>
              <p:nvPr/>
            </p:nvGrpSpPr>
            <p:grpSpPr>
              <a:xfrm>
                <a:off x="363680" y="2170807"/>
                <a:ext cx="2594009" cy="3818260"/>
                <a:chOff x="363680" y="2170807"/>
                <a:chExt cx="2594009" cy="3818260"/>
              </a:xfrm>
            </p:grpSpPr>
            <p:pic>
              <p:nvPicPr>
                <p:cNvPr id="2050" name="Picture 2" descr="page18image58261920">
                  <a:extLst>
                    <a:ext uri="{FF2B5EF4-FFF2-40B4-BE49-F238E27FC236}">
                      <a16:creationId xmlns:a16="http://schemas.microsoft.com/office/drawing/2014/main" id="{26805BE0-552E-884C-99F5-7E81CDD9E54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033" r="31082"/>
                <a:stretch/>
              </p:blipFill>
              <p:spPr bwMode="auto">
                <a:xfrm>
                  <a:off x="363680" y="2295748"/>
                  <a:ext cx="2472642" cy="36933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63B9D2A-9A1D-2F41-AF54-3E1B35CDD1DC}"/>
                    </a:ext>
                  </a:extLst>
                </p:cNvPr>
                <p:cNvSpPr/>
                <p:nvPr/>
              </p:nvSpPr>
              <p:spPr>
                <a:xfrm>
                  <a:off x="2395789" y="2170807"/>
                  <a:ext cx="561900" cy="3353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  <p:pic>
            <p:nvPicPr>
              <p:cNvPr id="14" name="Picture 2" descr="page18image58261920">
                <a:extLst>
                  <a:ext uri="{FF2B5EF4-FFF2-40B4-BE49-F238E27FC236}">
                    <a16:creationId xmlns:a16="http://schemas.microsoft.com/office/drawing/2014/main" id="{3F5EEB18-D35C-2343-A724-DD3D929B14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891" t="-1816" r="6610" b="92831"/>
              <a:stretch/>
            </p:blipFill>
            <p:spPr bwMode="auto">
              <a:xfrm>
                <a:off x="363680" y="2003906"/>
                <a:ext cx="1309511" cy="3353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96D368-08B5-3A45-8270-906827DA9DA7}"/>
              </a:ext>
            </a:extLst>
          </p:cNvPr>
          <p:cNvGrpSpPr/>
          <p:nvPr/>
        </p:nvGrpSpPr>
        <p:grpSpPr>
          <a:xfrm>
            <a:off x="6542593" y="2274842"/>
            <a:ext cx="5285727" cy="3706155"/>
            <a:chOff x="6542593" y="2060351"/>
            <a:chExt cx="5285727" cy="37061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E75F34-CD04-5A41-84F5-0D34A5152405}"/>
                </a:ext>
              </a:extLst>
            </p:cNvPr>
            <p:cNvSpPr txBox="1"/>
            <p:nvPr/>
          </p:nvSpPr>
          <p:spPr>
            <a:xfrm>
              <a:off x="9037889" y="2170807"/>
              <a:ext cx="2790431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steep learning curve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takes automatically care of memory usage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allows fast prototyping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r>
                <a:rPr lang="en-US" b="1" dirty="0">
                  <a:solidFill>
                    <a:schemeClr val="accent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usually slower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does not produce standalone programs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3631D1A-CA06-9549-8FD0-FF61C11E7017}"/>
                </a:ext>
              </a:extLst>
            </p:cNvPr>
            <p:cNvGrpSpPr/>
            <p:nvPr/>
          </p:nvGrpSpPr>
          <p:grpSpPr>
            <a:xfrm>
              <a:off x="6542593" y="2060351"/>
              <a:ext cx="2230467" cy="3706155"/>
              <a:chOff x="6520015" y="2203578"/>
              <a:chExt cx="2230467" cy="3706155"/>
            </a:xfrm>
          </p:grpSpPr>
          <p:pic>
            <p:nvPicPr>
              <p:cNvPr id="2051" name="Picture 3" descr="page18image58261504">
                <a:extLst>
                  <a:ext uri="{FF2B5EF4-FFF2-40B4-BE49-F238E27FC236}">
                    <a16:creationId xmlns:a16="http://schemas.microsoft.com/office/drawing/2014/main" id="{B5FABC11-27E0-DB4E-8014-CDC53E050D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442"/>
              <a:stretch/>
            </p:blipFill>
            <p:spPr bwMode="auto">
              <a:xfrm>
                <a:off x="6520015" y="2506133"/>
                <a:ext cx="2230467" cy="3403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3" descr="page18image58261504">
                <a:extLst>
                  <a:ext uri="{FF2B5EF4-FFF2-40B4-BE49-F238E27FC236}">
                    <a16:creationId xmlns:a16="http://schemas.microsoft.com/office/drawing/2014/main" id="{781258B4-1349-0E42-820E-A8744C6629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774" t="303" b="91558"/>
              <a:stretch/>
            </p:blipFill>
            <p:spPr bwMode="auto">
              <a:xfrm>
                <a:off x="6520015" y="2203578"/>
                <a:ext cx="1209504" cy="302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763CC8-1566-5440-B1E0-34E30E84AF7C}"/>
              </a:ext>
            </a:extLst>
          </p:cNvPr>
          <p:cNvCxnSpPr>
            <a:cxnSpLocks/>
          </p:cNvCxnSpPr>
          <p:nvPr/>
        </p:nvCxnSpPr>
        <p:spPr>
          <a:xfrm>
            <a:off x="6096000" y="1738489"/>
            <a:ext cx="0" cy="43782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6555EA7E-339D-8041-9547-382784F260FF}"/>
              </a:ext>
            </a:extLst>
          </p:cNvPr>
          <p:cNvSpPr txBox="1">
            <a:spLocks/>
          </p:cNvSpPr>
          <p:nvPr/>
        </p:nvSpPr>
        <p:spPr>
          <a:xfrm>
            <a:off x="5743634" y="877003"/>
            <a:ext cx="704733" cy="6088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none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/>
                </a:solidFill>
                <a:latin typeface="Inconsolata" pitchFamily="49" charset="77"/>
                <a:ea typeface="Lato" panose="020F0502020204030203" pitchFamily="34" charset="0"/>
                <a:cs typeface="Lato" panose="020F0502020204030203" pitchFamily="34" charset="0"/>
              </a:rPr>
              <a:t>vs</a:t>
            </a:r>
            <a:endParaRPr lang="en-US" sz="3200" dirty="0">
              <a:latin typeface="Inconsolata" pitchFamily="49" charset="77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2A8686C-C622-A541-B779-7F67A3F5655A}"/>
              </a:ext>
            </a:extLst>
          </p:cNvPr>
          <p:cNvSpPr txBox="1">
            <a:spLocks/>
          </p:cNvSpPr>
          <p:nvPr/>
        </p:nvSpPr>
        <p:spPr>
          <a:xfrm>
            <a:off x="8326283" y="877002"/>
            <a:ext cx="2472641" cy="6088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none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latin typeface="Inconsolata" pitchFamily="49" charset="77"/>
                <a:ea typeface="Lato" panose="020F0502020204030203" pitchFamily="34" charset="0"/>
                <a:cs typeface="Lato" panose="020F0502020204030203" pitchFamily="34" charset="0"/>
              </a:rPr>
              <a:t>interpreted </a:t>
            </a:r>
          </a:p>
        </p:txBody>
      </p:sp>
    </p:spTree>
    <p:extLst>
      <p:ext uri="{BB962C8B-B14F-4D97-AF65-F5344CB8AC3E}">
        <p14:creationId xmlns:p14="http://schemas.microsoft.com/office/powerpoint/2010/main" val="18456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E0EF6-63A7-914A-A844-2DFB1B92D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73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ea typeface="Lato" panose="020F0502020204030203" pitchFamily="34" charset="0"/>
                <a:cs typeface="Lato" panose="020F0502020204030203" pitchFamily="34" charset="0"/>
              </a:rPr>
              <a:t>and now?</a:t>
            </a:r>
            <a:endParaRPr sz="3200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4D599-6343-E542-AAC8-F36E50483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94198"/>
            <a:ext cx="11029615" cy="89904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type</a:t>
            </a:r>
            <a:r>
              <a:rPr lang="en-US" sz="2400" dirty="0"/>
              <a:t> </a:t>
            </a:r>
            <a:r>
              <a:rPr lang="it-IT" sz="2400" dirty="0">
                <a:solidFill>
                  <a:schemeClr val="accent1"/>
                </a:solidFill>
                <a:latin typeface="Inconsolata" pitchFamily="49" charset="77"/>
              </a:rPr>
              <a:t>python</a:t>
            </a:r>
            <a:r>
              <a:rPr lang="it-IT" sz="2400" dirty="0">
                <a:solidFill>
                  <a:srgbClr val="E74C3C"/>
                </a:solidFill>
                <a:latin typeface="SFMono-Regular"/>
              </a:rPr>
              <a:t> </a:t>
            </a:r>
            <a:r>
              <a:rPr lang="it-IT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 a </a:t>
            </a:r>
            <a:r>
              <a:rPr lang="it-IT" sz="24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shell</a:t>
            </a:r>
            <a:r>
              <a:rPr lang="it-IT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(or </a:t>
            </a:r>
            <a:r>
              <a:rPr lang="it-IT" sz="2400" dirty="0">
                <a:solidFill>
                  <a:schemeClr val="accent1"/>
                </a:solidFill>
                <a:latin typeface="Inconsolata" pitchFamily="49" charset="77"/>
              </a:rPr>
              <a:t>python3</a:t>
            </a:r>
            <a:r>
              <a:rPr lang="it-IT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  <a:endParaRPr sz="24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8F0E6-7F97-C640-B01E-E92059228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945CB17-3750-B749-B8A7-E547D892CA24}"/>
              </a:ext>
            </a:extLst>
          </p:cNvPr>
          <p:cNvGrpSpPr/>
          <p:nvPr/>
        </p:nvGrpSpPr>
        <p:grpSpPr>
          <a:xfrm>
            <a:off x="574775" y="2912229"/>
            <a:ext cx="9700721" cy="2533321"/>
            <a:chOff x="574775" y="2912229"/>
            <a:chExt cx="9700721" cy="253332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CD2BC32-430E-ED43-BE25-C6D3E219E66D}"/>
                </a:ext>
              </a:extLst>
            </p:cNvPr>
            <p:cNvGrpSpPr/>
            <p:nvPr/>
          </p:nvGrpSpPr>
          <p:grpSpPr>
            <a:xfrm>
              <a:off x="1585241" y="2912229"/>
              <a:ext cx="8690255" cy="2171034"/>
              <a:chOff x="1585241" y="2912231"/>
              <a:chExt cx="7239556" cy="1808616"/>
            </a:xfrm>
          </p:grpSpPr>
          <p:pic>
            <p:nvPicPr>
              <p:cNvPr id="20" name="Picture 19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B6E02485-2E4A-1645-9372-FD940A9ED2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6835" b="53773"/>
              <a:stretch/>
            </p:blipFill>
            <p:spPr>
              <a:xfrm>
                <a:off x="1585797" y="3179209"/>
                <a:ext cx="7239000" cy="1541638"/>
              </a:xfrm>
              <a:prstGeom prst="rect">
                <a:avLst/>
              </a:prstGeom>
            </p:spPr>
          </p:pic>
          <p:pic>
            <p:nvPicPr>
              <p:cNvPr id="23" name="Picture 22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E8CBA3C9-7DA9-554D-8A06-97215D4F2B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94910"/>
              <a:stretch/>
            </p:blipFill>
            <p:spPr>
              <a:xfrm>
                <a:off x="1585241" y="2912231"/>
                <a:ext cx="7239000" cy="266978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49B73F2-D5F9-AA4A-BC59-7ECAFE1C3255}"/>
                </a:ext>
              </a:extLst>
            </p:cNvPr>
            <p:cNvGrpSpPr/>
            <p:nvPr/>
          </p:nvGrpSpPr>
          <p:grpSpPr>
            <a:xfrm>
              <a:off x="574775" y="3775555"/>
              <a:ext cx="8200271" cy="1669995"/>
              <a:chOff x="574775" y="3775555"/>
              <a:chExt cx="8200271" cy="166999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DAD902-9FE9-EE40-9F27-B2F76D3F3365}"/>
                  </a:ext>
                </a:extLst>
              </p:cNvPr>
              <p:cNvSpPr/>
              <p:nvPr/>
            </p:nvSpPr>
            <p:spPr>
              <a:xfrm>
                <a:off x="7996113" y="4190531"/>
                <a:ext cx="778933" cy="33866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2BE60B-9D41-CF44-BE89-55F441EADDBF}"/>
                  </a:ext>
                </a:extLst>
              </p:cNvPr>
              <p:cNvSpPr/>
              <p:nvPr/>
            </p:nvSpPr>
            <p:spPr>
              <a:xfrm>
                <a:off x="3032044" y="4239360"/>
                <a:ext cx="2605414" cy="26697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D28CE63-58E3-A245-A9AE-1B05D9C05BD1}"/>
                  </a:ext>
                </a:extLst>
              </p:cNvPr>
              <p:cNvSpPr/>
              <p:nvPr/>
            </p:nvSpPr>
            <p:spPr>
              <a:xfrm>
                <a:off x="2347614" y="4003702"/>
                <a:ext cx="662286" cy="26697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2F8E1E2-E7E7-104C-8913-03E3B90F1510}"/>
                  </a:ext>
                </a:extLst>
              </p:cNvPr>
              <p:cNvSpPr/>
              <p:nvPr/>
            </p:nvSpPr>
            <p:spPr>
              <a:xfrm>
                <a:off x="1610106" y="4714377"/>
                <a:ext cx="409708" cy="26697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82A413-B8A2-F249-B5EE-D811EA9C4AD0}"/>
                  </a:ext>
                </a:extLst>
              </p:cNvPr>
              <p:cNvSpPr txBox="1"/>
              <p:nvPr/>
            </p:nvSpPr>
            <p:spPr>
              <a:xfrm>
                <a:off x="760947" y="4638693"/>
                <a:ext cx="6864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caret</a:t>
                </a:r>
                <a:endParaRPr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565C9B-DBBF-DA40-BA7D-C24AC0F1AC34}"/>
                  </a:ext>
                </a:extLst>
              </p:cNvPr>
              <p:cNvSpPr txBox="1"/>
              <p:nvPr/>
            </p:nvSpPr>
            <p:spPr>
              <a:xfrm>
                <a:off x="7655094" y="5076218"/>
                <a:ext cx="10278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platform</a:t>
                </a:r>
                <a:endParaRPr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D7DE0E-E346-264F-B801-E34850691E90}"/>
                  </a:ext>
                </a:extLst>
              </p:cNvPr>
              <p:cNvSpPr txBox="1"/>
              <p:nvPr/>
            </p:nvSpPr>
            <p:spPr>
              <a:xfrm>
                <a:off x="3702176" y="5057581"/>
                <a:ext cx="13099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distribution</a:t>
                </a:r>
                <a:endParaRPr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9FFC18-2064-004C-8CAC-A324507EA5BD}"/>
                  </a:ext>
                </a:extLst>
              </p:cNvPr>
              <p:cNvSpPr txBox="1"/>
              <p:nvPr/>
            </p:nvSpPr>
            <p:spPr>
              <a:xfrm>
                <a:off x="574775" y="3775555"/>
                <a:ext cx="9060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version</a:t>
                </a:r>
                <a:endParaRPr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D5ECF84-A88B-7148-BEB1-52D01DA0BA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7318" y="3960221"/>
                <a:ext cx="791595" cy="85530"/>
              </a:xfrm>
              <a:prstGeom prst="straightConnector1">
                <a:avLst/>
              </a:prstGeom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35879AA-A4D1-5F41-B5FD-4966C8EFF5A5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flipV="1">
                <a:off x="4357163" y="4446877"/>
                <a:ext cx="31624" cy="610704"/>
              </a:xfrm>
              <a:prstGeom prst="straightConnector1">
                <a:avLst/>
              </a:prstGeom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08CA410-F624-6943-9E7B-1B4B36052A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91877" y="4564574"/>
                <a:ext cx="29764" cy="610704"/>
              </a:xfrm>
              <a:prstGeom prst="straightConnector1">
                <a:avLst/>
              </a:prstGeom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9CC2FA5-249B-2641-9705-D8F631233987}"/>
              </a:ext>
            </a:extLst>
          </p:cNvPr>
          <p:cNvSpPr/>
          <p:nvPr/>
        </p:nvSpPr>
        <p:spPr>
          <a:xfrm>
            <a:off x="6148213" y="2435362"/>
            <a:ext cx="3889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>
                <a:solidFill>
                  <a:srgbClr val="22222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read–eval–print loop (REPL)</a:t>
            </a:r>
            <a:endParaRPr lang="en-GB" sz="240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913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127A-45DB-0D4A-97E4-176151DF9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5006"/>
          </a:xfrm>
        </p:spPr>
        <p:txBody>
          <a:bodyPr>
            <a:noAutofit/>
          </a:bodyPr>
          <a:lstStyle/>
          <a:p>
            <a:r>
              <a:rPr lang="en-US" sz="3200" dirty="0">
                <a:ea typeface="Lato" panose="020F0502020204030203" pitchFamily="34" charset="0"/>
                <a:cs typeface="Lato" panose="020F0502020204030203" pitchFamily="34" charset="0"/>
              </a:rPr>
              <a:t>our first Python program …</a:t>
            </a:r>
            <a:endParaRPr sz="3200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36A6A-46D1-7B48-8863-EF69E5F22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73295"/>
            <a:ext cx="11029615" cy="3634486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open a text editor</a:t>
            </a:r>
          </a:p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type </a:t>
            </a:r>
            <a:r>
              <a:rPr lang="en-US" sz="28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print(“Hello World!”)</a:t>
            </a:r>
          </a:p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save the file as </a:t>
            </a:r>
            <a:r>
              <a:rPr lang="en-US" sz="2800" dirty="0" err="1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hello_world.py</a:t>
            </a:r>
            <a:endParaRPr lang="en-US" sz="2800" dirty="0">
              <a:solidFill>
                <a:schemeClr val="accent1"/>
              </a:solidFill>
              <a:latin typeface="Inconsolata" pitchFamily="49" charset="77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now in the shell type </a:t>
            </a:r>
            <a:r>
              <a:rPr lang="en-US" sz="2800" dirty="0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python3 </a:t>
            </a:r>
            <a:r>
              <a:rPr lang="en-US" sz="2800" dirty="0" err="1">
                <a:solidFill>
                  <a:schemeClr val="accent1"/>
                </a:solidFill>
                <a:latin typeface="Inconsolata" pitchFamily="49" charset="77"/>
                <a:ea typeface="Lato Light" panose="020F0502020204030203" pitchFamily="34" charset="0"/>
                <a:cs typeface="Lato Light" panose="020F0502020204030203" pitchFamily="34" charset="0"/>
              </a:rPr>
              <a:t>hello_world.py</a:t>
            </a:r>
            <a:endParaRPr lang="en-US" sz="2800" dirty="0">
              <a:solidFill>
                <a:schemeClr val="accent1"/>
              </a:solidFill>
              <a:latin typeface="Inconsolata" pitchFamily="49" charset="77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endParaRPr lang="en-US" sz="28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what happened?</a:t>
            </a:r>
          </a:p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long compared to other languages?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8B78A-0BBE-134A-968F-A6D57558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97125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Custom 3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C34D54"/>
      </a:accent1>
      <a:accent2>
        <a:srgbClr val="B1653B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Dividend">
      <a:majorFont>
        <a:latin typeface="Century School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9384</TotalTime>
  <Words>2549</Words>
  <Application>Microsoft Macintosh PowerPoint</Application>
  <PresentationFormat>Widescreen</PresentationFormat>
  <Paragraphs>430</Paragraphs>
  <Slides>66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Arial</vt:lpstr>
      <vt:lpstr>Calibri</vt:lpstr>
      <vt:lpstr>Franklin Gothic Book</vt:lpstr>
      <vt:lpstr>Inconsolata</vt:lpstr>
      <vt:lpstr>Lato</vt:lpstr>
      <vt:lpstr>Lato Light</vt:lpstr>
      <vt:lpstr>Lato Thin</vt:lpstr>
      <vt:lpstr>SFMono-Regular</vt:lpstr>
      <vt:lpstr>Wingdings</vt:lpstr>
      <vt:lpstr>Wingdings 2</vt:lpstr>
      <vt:lpstr>DividendVTI</vt:lpstr>
      <vt:lpstr>Intro To Python</vt:lpstr>
      <vt:lpstr>today</vt:lpstr>
      <vt:lpstr>Python Programming Language</vt:lpstr>
      <vt:lpstr>PowerPoint Presentation</vt:lpstr>
      <vt:lpstr>why Python?</vt:lpstr>
      <vt:lpstr>PowerPoint Presentation</vt:lpstr>
      <vt:lpstr>compiled</vt:lpstr>
      <vt:lpstr>and now?</vt:lpstr>
      <vt:lpstr>our first Python program …</vt:lpstr>
      <vt:lpstr>… and our first Python package</vt:lpstr>
      <vt:lpstr># environment(s)</vt:lpstr>
      <vt:lpstr>time to become pythonist</vt:lpstr>
      <vt:lpstr>variables</vt:lpstr>
      <vt:lpstr>strings</vt:lpstr>
      <vt:lpstr>strings</vt:lpstr>
      <vt:lpstr>numbers</vt:lpstr>
      <vt:lpstr>numbers</vt:lpstr>
      <vt:lpstr># comments</vt:lpstr>
      <vt:lpstr>the Zen of Python</vt:lpstr>
      <vt:lpstr>exercises! #1</vt:lpstr>
      <vt:lpstr>exercises! #1</vt:lpstr>
      <vt:lpstr>a word about types</vt:lpstr>
      <vt:lpstr>logical tests</vt:lpstr>
      <vt:lpstr>logical tests</vt:lpstr>
      <vt:lpstr>the if, the else and the.. offside</vt:lpstr>
      <vt:lpstr>the if, the else and the.. offside</vt:lpstr>
      <vt:lpstr>but, what is True?</vt:lpstr>
      <vt:lpstr>but, what is True?</vt:lpstr>
      <vt:lpstr>built-in data structures</vt:lpstr>
      <vt:lpstr>[lists]</vt:lpstr>
      <vt:lpstr>[lists]</vt:lpstr>
      <vt:lpstr>enumerate a list</vt:lpstr>
      <vt:lpstr>PowerPoint Presentation</vt:lpstr>
      <vt:lpstr>PowerPoint Presentation</vt:lpstr>
      <vt:lpstr>more more common list operation</vt:lpstr>
      <vt:lpstr>exercises! #2</vt:lpstr>
      <vt:lpstr>slicing a list[:]</vt:lpstr>
      <vt:lpstr>deep vs shallow copy</vt:lpstr>
      <vt:lpstr>[numerical lists]</vt:lpstr>
      <vt:lpstr>[list comprehensions]</vt:lpstr>
      <vt:lpstr>exercises! #3</vt:lpstr>
      <vt:lpstr>“strings” + “(again?)”</vt:lpstr>
      <vt:lpstr>“strings” + “(again?)” + “(again?)”</vt:lpstr>
      <vt:lpstr>exercises! #4</vt:lpstr>
      <vt:lpstr>Python for genetics!</vt:lpstr>
      <vt:lpstr>while loop:</vt:lpstr>
      <vt:lpstr>while loop: more</vt:lpstr>
      <vt:lpstr>{dictionaries: ‘what are they’}</vt:lpstr>
      <vt:lpstr>{dictionaries: ‘how to iterate’}</vt:lpstr>
      <vt:lpstr>PowerPoint Presentation</vt:lpstr>
      <vt:lpstr>looping through dictionaries</vt:lpstr>
      <vt:lpstr>exercises! #5</vt:lpstr>
      <vt:lpstr>functions()</vt:lpstr>
      <vt:lpstr>functions(more)</vt:lpstr>
      <vt:lpstr>function(arguments)</vt:lpstr>
      <vt:lpstr>*arguments of variable length</vt:lpstr>
      <vt:lpstr>**keyword arguments of variable length</vt:lpstr>
      <vt:lpstr>class:</vt:lpstr>
      <vt:lpstr>class(inheritance):</vt:lpstr>
      <vt:lpstr>from module import classes</vt:lpstr>
      <vt:lpstr>open(files)</vt:lpstr>
      <vt:lpstr>ip geo location</vt:lpstr>
      <vt:lpstr>ip geo location</vt:lpstr>
      <vt:lpstr>ip geo location</vt:lpstr>
      <vt:lpstr>ip geo location</vt:lpstr>
      <vt:lpstr>thanks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Python</dc:title>
  <dc:creator>Luca Coviello</dc:creator>
  <cp:lastModifiedBy>Luca Coviello</cp:lastModifiedBy>
  <cp:revision>558</cp:revision>
  <cp:lastPrinted>2019-10-06T14:26:16Z</cp:lastPrinted>
  <dcterms:created xsi:type="dcterms:W3CDTF">2019-10-02T11:57:05Z</dcterms:created>
  <dcterms:modified xsi:type="dcterms:W3CDTF">2023-06-20T10:06:23Z</dcterms:modified>
</cp:coreProperties>
</file>